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8" r:id="rId4"/>
    <p:sldMasterId id="2147483726" r:id="rId5"/>
    <p:sldMasterId id="2147483741" r:id="rId6"/>
    <p:sldMasterId id="2147483828" r:id="rId7"/>
    <p:sldMasterId id="2147483892" r:id="rId8"/>
  </p:sldMasterIdLst>
  <p:notesMasterIdLst>
    <p:notesMasterId r:id="rId14"/>
  </p:notesMasterIdLst>
  <p:sldIdLst>
    <p:sldId id="5717" r:id="rId9"/>
    <p:sldId id="5718" r:id="rId10"/>
    <p:sldId id="5719" r:id="rId11"/>
    <p:sldId id="5721" r:id="rId12"/>
    <p:sldId id="5723" r:id="rId13"/>
  </p:sldIdLst>
  <p:sldSz cx="12192000" cy="6858000"/>
  <p:notesSz cx="6858000" cy="9144000"/>
  <p:defaultTextStyle>
    <a:defPPr>
      <a:defRPr lang="ja-JP"/>
    </a:defPPr>
    <a:lvl1pPr marL="0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4466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89325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63398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7864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72331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267974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81263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35729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, Haojin" initials="LH" lastIdx="11" clrIdx="0">
    <p:extLst>
      <p:ext uri="{19B8F6BF-5375-455C-9EA6-DF929625EA0E}">
        <p15:presenceInfo xmlns:p15="http://schemas.microsoft.com/office/powerpoint/2012/main" userId="S-1-5-21-376907524-191846188-1232828436-620723" providerId="AD"/>
      </p:ext>
    </p:extLst>
  </p:cmAuthor>
  <p:cmAuthor id="2" name="Sun, Chen" initials="SC" lastIdx="1" clrIdx="1">
    <p:extLst>
      <p:ext uri="{19B8F6BF-5375-455C-9EA6-DF929625EA0E}">
        <p15:presenceInfo xmlns:p15="http://schemas.microsoft.com/office/powerpoint/2012/main" userId="S::Chen.Sun@sony.com::69dac494-6c0f-45a1-88cd-9ab9dacb0cc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D0E8"/>
    <a:srgbClr val="5242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2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38F72-EAF8-42C5-B097-6EB59016186E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39242-E084-456E-BFD9-41D83BCAF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947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gi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gi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54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506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395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52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16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777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39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5995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6834" indent="0" algn="ctr">
              <a:buNone/>
              <a:defRPr sz="2798"/>
            </a:lvl2pPr>
            <a:lvl3pPr marL="913668" indent="0" algn="ctr">
              <a:buNone/>
              <a:defRPr sz="2398"/>
            </a:lvl3pPr>
            <a:lvl4pPr marL="1370502" indent="0" algn="ctr">
              <a:buNone/>
              <a:defRPr sz="1998"/>
            </a:lvl4pPr>
            <a:lvl5pPr marL="1827337" indent="0" algn="ctr">
              <a:buNone/>
              <a:defRPr sz="1998"/>
            </a:lvl5pPr>
            <a:lvl6pPr marL="2284171" indent="0" algn="ctr">
              <a:buNone/>
              <a:defRPr sz="1998"/>
            </a:lvl6pPr>
            <a:lvl7pPr marL="2741005" indent="0" algn="ctr">
              <a:buNone/>
              <a:defRPr sz="1998"/>
            </a:lvl7pPr>
            <a:lvl8pPr marL="3197839" indent="0" algn="ctr">
              <a:buNone/>
              <a:defRPr sz="1998"/>
            </a:lvl8pPr>
            <a:lvl9pPr marL="3654674" indent="0" algn="ctr">
              <a:buNone/>
              <a:defRPr sz="1998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07967"/>
      </p:ext>
    </p:extLst>
  </p:cSld>
  <p:clrMapOvr>
    <a:masterClrMapping/>
  </p:clrMapOvr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59141"/>
      </p:ext>
    </p:extLst>
  </p:cSld>
  <p:clrMapOvr>
    <a:masterClrMapping/>
  </p:clrMapOvr>
  <p:hf sldNum="0"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5995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4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6834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2pPr>
            <a:lvl3pPr marL="91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050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33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1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00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783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53355"/>
      </p:ext>
    </p:extLst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650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1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1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62240"/>
      </p:ext>
    </p:extLst>
  </p:cSld>
  <p:clrMapOvr>
    <a:masterClrMapping/>
  </p:clrMapOvr>
  <p:hf sldNum="0"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1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852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7551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57424"/>
      </p:ext>
    </p:extLst>
  </p:cSld>
  <p:clrMapOvr>
    <a:masterClrMapping/>
  </p:clrMapOvr>
  <p:hf sldNum="0"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75787"/>
      </p:ext>
    </p:extLst>
  </p:cSld>
  <p:clrMapOvr>
    <a:masterClrMapping/>
  </p:clrMapOvr>
  <p:hf sldNum="0"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310021"/>
      </p:ext>
    </p:extLst>
  </p:cSld>
  <p:clrMapOvr>
    <a:masterClrMapping/>
  </p:clrMapOvr>
  <p:hf sldNum="0"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198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1" y="990601"/>
            <a:ext cx="6172200" cy="4876800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598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96538"/>
      </p:ext>
    </p:extLst>
  </p:cSld>
  <p:clrMapOvr>
    <a:masterClrMapping/>
  </p:clrMapOvr>
  <p:hf sldNum="0"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1"/>
            <a:ext cx="3931920" cy="1600200"/>
          </a:xfrm>
        </p:spPr>
        <p:txBody>
          <a:bodyPr anchor="b">
            <a:normAutofit/>
          </a:bodyPr>
          <a:lstStyle>
            <a:lvl1pPr>
              <a:defRPr sz="3198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1" y="990601"/>
            <a:ext cx="6172200" cy="4876800"/>
          </a:xfrm>
        </p:spPr>
        <p:txBody>
          <a:bodyPr/>
          <a:lstStyle>
            <a:lvl1pPr marL="0" indent="0">
              <a:buNone/>
              <a:defRPr sz="3198"/>
            </a:lvl1pPr>
            <a:lvl2pPr marL="456834" indent="0">
              <a:buNone/>
              <a:defRPr sz="2798"/>
            </a:lvl2pPr>
            <a:lvl3pPr marL="913668" indent="0">
              <a:buNone/>
              <a:defRPr sz="2398"/>
            </a:lvl3pPr>
            <a:lvl4pPr marL="1370502" indent="0">
              <a:buNone/>
              <a:defRPr sz="1998"/>
            </a:lvl4pPr>
            <a:lvl5pPr marL="1827337" indent="0">
              <a:buNone/>
              <a:defRPr sz="1998"/>
            </a:lvl5pPr>
            <a:lvl6pPr marL="2284171" indent="0">
              <a:buNone/>
              <a:defRPr sz="1998"/>
            </a:lvl6pPr>
            <a:lvl7pPr marL="2741005" indent="0">
              <a:buNone/>
              <a:defRPr sz="1998"/>
            </a:lvl7pPr>
            <a:lvl8pPr marL="3197839" indent="0">
              <a:buNone/>
              <a:defRPr sz="1998"/>
            </a:lvl8pPr>
            <a:lvl9pPr marL="3654674" indent="0">
              <a:buNone/>
              <a:defRPr sz="1998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598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D1AC-77E2-4197-AFC7-832838406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651130"/>
      </p:ext>
    </p:extLst>
  </p:cSld>
  <p:clrMapOvr>
    <a:masterClrMapping/>
  </p:clrMapOvr>
  <p:hf sldNum="0"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61941"/>
      </p:ext>
    </p:extLst>
  </p:cSld>
  <p:clrMapOvr>
    <a:masterClrMapping/>
  </p:clrMapOvr>
  <p:hf sldNum="0"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0363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45987"/>
      </p:ext>
    </p:extLst>
  </p:cSld>
  <p:clrMapOvr>
    <a:masterClrMapping/>
  </p:clrMapOvr>
  <p:hf sldNum="0"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193771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97473"/>
            <a:ext cx="10752050" cy="13837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276742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3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76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798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4212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</p:spPr>
        <p:txBody>
          <a:bodyPr>
            <a:normAutofit/>
          </a:bodyPr>
          <a:lstStyle>
            <a:lvl1pPr>
              <a:defRPr sz="3597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92104"/>
      </p:ext>
    </p:extLst>
  </p:cSld>
  <p:clrMapOvr>
    <a:masterClrMapping/>
  </p:clrMapOvr>
  <p:hf sldNum="0"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98">
                <a:latin typeface="+mn-lt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0850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2pPr>
            <a:lvl3pPr marL="91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050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33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1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00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783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455161"/>
      </p:ext>
    </p:extLst>
  </p:cSld>
  <p:clrMapOvr>
    <a:masterClrMapping/>
  </p:clrMapOvr>
  <p:hf sldNum="0"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1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871767"/>
      </p:ext>
    </p:extLst>
  </p:cSld>
  <p:clrMapOvr>
    <a:masterClrMapping/>
  </p:clrMapOvr>
  <p:hf sldNum="0"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1" y="1535115"/>
            <a:ext cx="5386917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1" y="2174876"/>
            <a:ext cx="5386917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1" y="1535115"/>
            <a:ext cx="5389033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1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851191"/>
      </p:ext>
    </p:extLst>
  </p:cSld>
  <p:clrMapOvr>
    <a:masterClrMapping/>
  </p:clrMapOvr>
  <p:hf sldNum="0"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387450"/>
      </p:ext>
    </p:extLst>
  </p:cSld>
  <p:clrMapOvr>
    <a:masterClrMapping/>
  </p:clrMapOvr>
  <p:hf sldNum="0"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299814"/>
      </p:ext>
    </p:extLst>
  </p:cSld>
  <p:clrMapOvr>
    <a:masterClrMapping/>
  </p:clrMapOvr>
  <p:hf sldNum="0"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1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4" y="273054"/>
            <a:ext cx="6815667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705959"/>
      </p:ext>
    </p:extLst>
  </p:cSld>
  <p:clrMapOvr>
    <a:masterClrMapping/>
  </p:clrMapOvr>
  <p:hf sldNum="0"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834" indent="0">
              <a:buNone/>
              <a:defRPr sz="2798"/>
            </a:lvl2pPr>
            <a:lvl3pPr marL="913668" indent="0">
              <a:buNone/>
              <a:defRPr sz="2398"/>
            </a:lvl3pPr>
            <a:lvl4pPr marL="1370502" indent="0">
              <a:buNone/>
              <a:defRPr sz="1998"/>
            </a:lvl4pPr>
            <a:lvl5pPr marL="1827337" indent="0">
              <a:buNone/>
              <a:defRPr sz="1998"/>
            </a:lvl5pPr>
            <a:lvl6pPr marL="2284171" indent="0">
              <a:buNone/>
              <a:defRPr sz="1998"/>
            </a:lvl6pPr>
            <a:lvl7pPr marL="2741005" indent="0">
              <a:buNone/>
              <a:defRPr sz="1998"/>
            </a:lvl7pPr>
            <a:lvl8pPr marL="3197839" indent="0">
              <a:buNone/>
              <a:defRPr sz="1998"/>
            </a:lvl8pPr>
            <a:lvl9pPr marL="3654674" indent="0">
              <a:buNone/>
              <a:defRPr sz="1998"/>
            </a:lvl9pPr>
          </a:lstStyle>
          <a:p>
            <a:r>
              <a:rPr kumimoji="1" lang="zh-CN" altLang="en-US"/>
              <a:t>单击图标添加图片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581753"/>
      </p:ext>
    </p:extLst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ight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cxnSp>
        <p:nvCxnSpPr>
          <p:cNvPr id="27" name="直線コネクタ 26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1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999" baseline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5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9979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088653"/>
      </p:ext>
    </p:extLst>
  </p:cSld>
  <p:clrMapOvr>
    <a:masterClrMapping/>
  </p:clrMapOvr>
  <p:hf sldNum="0"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197516"/>
      </p:ext>
    </p:extLst>
  </p:cSld>
  <p:clrMapOvr>
    <a:masterClrMapping/>
  </p:clrMapOvr>
  <p:hf sldNum="0" hd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9C71EC-F703-41E0-B171-2CA51247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1DBCF9-89AE-476B-ABF9-8B84C97BC4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79201" y="6492876"/>
            <a:ext cx="527051" cy="222251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827160"/>
      </p:ext>
    </p:extLst>
  </p:cSld>
  <p:clrMapOvr>
    <a:masterClrMapping/>
  </p:clrMapOvr>
  <p:hf sldNum="0"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9C71EC-F703-41E0-B171-2CA51247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1DBCF9-89AE-476B-ABF9-8B84C97BC4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79201" y="6492875"/>
            <a:ext cx="527051" cy="222251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345195"/>
      </p:ext>
    </p:extLst>
  </p:cSld>
  <p:clrMapOvr>
    <a:masterClrMapping/>
  </p:clrMapOvr>
  <p:hf sldNum="0"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2648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629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5" name="図 14" descr="ラベル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6" y="6428114"/>
            <a:ext cx="1292595" cy="429690"/>
          </a:xfrm>
          <a:prstGeom prst="rect">
            <a:avLst/>
          </a:prstGeom>
        </p:spPr>
      </p:pic>
      <p:pic>
        <p:nvPicPr>
          <p:cNvPr id="4" name="Picture 3" descr="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27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720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532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2851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391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ark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None/>
            </a:pPr>
            <a:r>
              <a:rPr kumimoji="1" lang="en-US" altLang="ja-JP" sz="2099"/>
              <a:t>c</a:t>
            </a:r>
            <a:endParaRPr kumimoji="1" lang="ja-JP" altLang="en-US" sz="2099"/>
          </a:p>
        </p:txBody>
      </p: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23" name="Picture 22" descr="B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pic>
        <p:nvPicPr>
          <p:cNvPr id="26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cxnSp>
        <p:nvCxnSpPr>
          <p:cNvPr id="14" name="直線コネクタ 26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sp>
        <p:nvSpPr>
          <p:cNvPr id="19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999" baseline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0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9723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5006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451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07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679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7961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01728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3521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785C-AE09-4649-BA53-4AA0A2E31142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9B62-89A4-4DD8-AA4E-C3A0C7490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4724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</p:spPr>
        <p:txBody>
          <a:bodyPr>
            <a:normAutofit/>
          </a:bodyPr>
          <a:lstStyle>
            <a:lvl1pPr>
              <a:defRPr sz="3597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924314"/>
      </p:ext>
    </p:extLst>
  </p:cSld>
  <p:clrMapOvr>
    <a:masterClrMapping/>
  </p:clrMapOvr>
  <p:hf sldNum="0" hdr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98">
                <a:latin typeface="+mn-lt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26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9" name="Picture 18" descr="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0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3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2885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1pPr>
            <a:lvl2pPr marL="456834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2pPr>
            <a:lvl3pPr marL="91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050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33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1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00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783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945111"/>
      </p:ext>
    </p:extLst>
  </p:cSld>
  <p:clrMapOvr>
    <a:masterClrMapping/>
  </p:clrMapOvr>
  <p:hf sldNum="0" hd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1" y="1600203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8"/>
            </a:lvl3pPr>
            <a:lvl4pPr>
              <a:defRPr sz="1798"/>
            </a:lvl4pPr>
            <a:lvl5pPr>
              <a:defRPr sz="1798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887279"/>
      </p:ext>
    </p:extLst>
  </p:cSld>
  <p:clrMapOvr>
    <a:masterClrMapping/>
  </p:clrMapOvr>
  <p:hf sldNum="0" hdr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1" y="1535115"/>
            <a:ext cx="5386917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1" y="2174876"/>
            <a:ext cx="5386917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1" y="1535115"/>
            <a:ext cx="5389033" cy="639763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834" indent="0">
              <a:buNone/>
              <a:defRPr sz="1998" b="1"/>
            </a:lvl2pPr>
            <a:lvl3pPr marL="913668" indent="0">
              <a:buNone/>
              <a:defRPr sz="1798" b="1"/>
            </a:lvl3pPr>
            <a:lvl4pPr marL="1370502" indent="0">
              <a:buNone/>
              <a:defRPr sz="1598" b="1"/>
            </a:lvl4pPr>
            <a:lvl5pPr marL="1827337" indent="0">
              <a:buNone/>
              <a:defRPr sz="1598" b="1"/>
            </a:lvl5pPr>
            <a:lvl6pPr marL="2284171" indent="0">
              <a:buNone/>
              <a:defRPr sz="1598" b="1"/>
            </a:lvl6pPr>
            <a:lvl7pPr marL="2741005" indent="0">
              <a:buNone/>
              <a:defRPr sz="1598" b="1"/>
            </a:lvl7pPr>
            <a:lvl8pPr marL="3197839" indent="0">
              <a:buNone/>
              <a:defRPr sz="1598" b="1"/>
            </a:lvl8pPr>
            <a:lvl9pPr marL="3654674" indent="0">
              <a:buNone/>
              <a:defRPr sz="1598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1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8"/>
            </a:lvl2pPr>
            <a:lvl3pPr>
              <a:defRPr sz="1798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746438"/>
      </p:ext>
    </p:extLst>
  </p:cSld>
  <p:clrMapOvr>
    <a:masterClrMapping/>
  </p:clrMapOvr>
  <p:hf sldNum="0" hd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852075"/>
      </p:ext>
    </p:extLst>
  </p:cSld>
  <p:clrMapOvr>
    <a:masterClrMapping/>
  </p:clrMapOvr>
  <p:hf sldNum="0" hd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431704"/>
      </p:ext>
    </p:extLst>
  </p:cSld>
  <p:clrMapOvr>
    <a:masterClrMapping/>
  </p:clrMapOvr>
  <p:hf sldNum="0" hdr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1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4" y="273054"/>
            <a:ext cx="6815667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343920"/>
      </p:ext>
    </p:extLst>
  </p:cSld>
  <p:clrMapOvr>
    <a:masterClrMapping/>
  </p:clrMapOvr>
  <p:hf sldNum="0" hdr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1998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834" indent="0">
              <a:buNone/>
              <a:defRPr sz="2798"/>
            </a:lvl2pPr>
            <a:lvl3pPr marL="913668" indent="0">
              <a:buNone/>
              <a:defRPr sz="2398"/>
            </a:lvl3pPr>
            <a:lvl4pPr marL="1370502" indent="0">
              <a:buNone/>
              <a:defRPr sz="1998"/>
            </a:lvl4pPr>
            <a:lvl5pPr marL="1827337" indent="0">
              <a:buNone/>
              <a:defRPr sz="1998"/>
            </a:lvl5pPr>
            <a:lvl6pPr marL="2284171" indent="0">
              <a:buNone/>
              <a:defRPr sz="1998"/>
            </a:lvl6pPr>
            <a:lvl7pPr marL="2741005" indent="0">
              <a:buNone/>
              <a:defRPr sz="1998"/>
            </a:lvl7pPr>
            <a:lvl8pPr marL="3197839" indent="0">
              <a:buNone/>
              <a:defRPr sz="1998"/>
            </a:lvl8pPr>
            <a:lvl9pPr marL="3654674" indent="0">
              <a:buNone/>
              <a:defRPr sz="1998"/>
            </a:lvl9pPr>
          </a:lstStyle>
          <a:p>
            <a:r>
              <a:rPr kumimoji="1" lang="zh-CN" altLang="en-US"/>
              <a:t>单击图标添加图片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399"/>
            </a:lvl1pPr>
            <a:lvl2pPr marL="456834" indent="0">
              <a:buNone/>
              <a:defRPr sz="1199"/>
            </a:lvl2pPr>
            <a:lvl3pPr marL="913668" indent="0">
              <a:buNone/>
              <a:defRPr sz="999"/>
            </a:lvl3pPr>
            <a:lvl4pPr marL="1370502" indent="0">
              <a:buNone/>
              <a:defRPr sz="899"/>
            </a:lvl4pPr>
            <a:lvl5pPr marL="1827337" indent="0">
              <a:buNone/>
              <a:defRPr sz="899"/>
            </a:lvl5pPr>
            <a:lvl6pPr marL="2284171" indent="0">
              <a:buNone/>
              <a:defRPr sz="899"/>
            </a:lvl6pPr>
            <a:lvl7pPr marL="2741005" indent="0">
              <a:buNone/>
              <a:defRPr sz="899"/>
            </a:lvl7pPr>
            <a:lvl8pPr marL="3197839" indent="0">
              <a:buNone/>
              <a:defRPr sz="899"/>
            </a:lvl8pPr>
            <a:lvl9pPr marL="3654674" indent="0">
              <a:buNone/>
              <a:defRPr sz="899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283508"/>
      </p:ext>
    </p:extLst>
  </p:cSld>
  <p:clrMapOvr>
    <a:masterClrMapping/>
  </p:clrMapOvr>
  <p:hf sldNum="0" hdr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33888"/>
      </p:ext>
    </p:extLst>
  </p:cSld>
  <p:clrMapOvr>
    <a:masterClrMapping/>
  </p:clrMapOvr>
  <p:hf sldNum="0" hdr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137181"/>
      </p:ext>
    </p:extLst>
  </p:cSld>
  <p:clrMapOvr>
    <a:masterClrMapping/>
  </p:clrMapOvr>
  <p:hf sldNum="0" hdr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9C71EC-F703-41E0-B171-2CA51247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1DBCF9-89AE-476B-ABF9-8B84C97BC4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79201" y="6492875"/>
            <a:ext cx="527051" cy="222251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5F2FA1C7-A40C-4B71-A39B-758EE4C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401505"/>
      </p:ext>
    </p:extLst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99"/>
          </a:p>
        </p:txBody>
      </p:sp>
      <p:sp>
        <p:nvSpPr>
          <p:cNvPr id="6" name="正方形/長方形 5"/>
          <p:cNvSpPr/>
          <p:nvPr/>
        </p:nvSpPr>
        <p:spPr>
          <a:xfrm>
            <a:off x="1" y="6426100"/>
            <a:ext cx="12191300" cy="431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8">
              <a:solidFill>
                <a:srgbClr val="FFFFFF"/>
              </a:solidFill>
            </a:endParaRPr>
          </a:p>
        </p:txBody>
      </p:sp>
      <p:sp>
        <p:nvSpPr>
          <p:cNvPr id="38" name="タイトル 1"/>
          <p:cNvSpPr>
            <a:spLocks noGrp="1"/>
          </p:cNvSpPr>
          <p:nvPr>
            <p:ph type="title"/>
          </p:nvPr>
        </p:nvSpPr>
        <p:spPr bwMode="gray">
          <a:xfrm>
            <a:off x="431351" y="360280"/>
            <a:ext cx="11327712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797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单击此处编辑母版标题样式</a:t>
            </a:r>
            <a:endParaRPr lang="ja-JP" altLang="en-US"/>
          </a:p>
        </p:txBody>
      </p:sp>
      <p:sp>
        <p:nvSpPr>
          <p:cNvPr id="39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19976" y="1080839"/>
            <a:ext cx="10752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2397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598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399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397"/>
              </a:lnSpc>
              <a:spcBef>
                <a:spcPts val="0"/>
              </a:spcBef>
              <a:buFont typeface="Arial" pitchFamily="34" charset="0"/>
              <a:buChar char="•"/>
              <a:defRPr sz="1099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999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1884067" y="6534063"/>
            <a:ext cx="0" cy="21597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3" y="6518093"/>
            <a:ext cx="1047423" cy="262068"/>
          </a:xfrm>
          <a:prstGeom prst="rect">
            <a:avLst/>
          </a:prstGeom>
        </p:spPr>
      </p:pic>
      <p:pic>
        <p:nvPicPr>
          <p:cNvPr id="14" name="Picture 13" descr="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6425284"/>
            <a:ext cx="12191493" cy="432716"/>
          </a:xfrm>
          <a:prstGeom prst="rect">
            <a:avLst/>
          </a:prstGeom>
        </p:spPr>
      </p:pic>
      <p:sp>
        <p:nvSpPr>
          <p:cNvPr id="20" name="スライド番号プレースホルダー 4"/>
          <p:cNvSpPr txBox="1">
            <a:spLocks/>
          </p:cNvSpPr>
          <p:nvPr/>
        </p:nvSpPr>
        <p:spPr>
          <a:xfrm>
            <a:off x="1420352" y="6543499"/>
            <a:ext cx="287732" cy="19710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999" baseline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992495" y="6521754"/>
            <a:ext cx="4930402" cy="215850"/>
          </a:xfrm>
          <a:prstGeom prst="rect">
            <a:avLst/>
          </a:prstGeom>
          <a:ln/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2079046" y="6521754"/>
            <a:ext cx="822104" cy="21585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/>
                </a:solidFill>
              </a:defRPr>
            </a:lvl1pPr>
          </a:lstStyle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2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5683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19975" y="5733472"/>
            <a:ext cx="10752050" cy="21539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3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Department Name</a:t>
            </a:r>
            <a:endParaRPr kumimoji="1" lang="ja-JP" altLang="en-US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19975" y="6081992"/>
            <a:ext cx="10752050" cy="15385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>
              <a:buNone/>
              <a:defRPr sz="999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1562" y="1989176"/>
            <a:ext cx="10750464" cy="57613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319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/>
              <a:t>Presentation Title</a:t>
            </a:r>
            <a:endParaRPr kumimoji="1" lang="ja-JP" altLang="en-US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1562" y="2915291"/>
            <a:ext cx="10750464" cy="3077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buNone/>
              <a:defRPr sz="1998">
                <a:solidFill>
                  <a:schemeClr val="tx1"/>
                </a:solidFill>
              </a:defRPr>
            </a:lvl1pPr>
            <a:lvl2pPr marL="544084" indent="0" algn="l">
              <a:buNone/>
              <a:defRPr/>
            </a:lvl2pPr>
          </a:lstStyle>
          <a:p>
            <a:pPr lvl="0"/>
            <a:r>
              <a:rPr kumimoji="1" lang="en-US" altLang="ja-JP"/>
              <a:t>Sub-Title</a:t>
            </a:r>
            <a:endParaRPr kumimoji="1" lang="ja-JP" altLang="en-US"/>
          </a:p>
        </p:txBody>
      </p:sp>
      <p:pic>
        <p:nvPicPr>
          <p:cNvPr id="10" name="図 3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2" y="6424492"/>
            <a:ext cx="1294055" cy="432717"/>
          </a:xfrm>
          <a:prstGeom prst="rect">
            <a:avLst/>
          </a:prstGeom>
        </p:spPr>
      </p:pic>
      <p:pic>
        <p:nvPicPr>
          <p:cNvPr id="11" name="Picture 10" descr="Combination_logos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0" b="-3042"/>
          <a:stretch/>
        </p:blipFill>
        <p:spPr>
          <a:xfrm>
            <a:off x="10124253" y="305525"/>
            <a:ext cx="1473083" cy="549500"/>
          </a:xfrm>
          <a:prstGeom prst="rect">
            <a:avLst/>
          </a:prstGeom>
        </p:spPr>
      </p:pic>
      <p:pic>
        <p:nvPicPr>
          <p:cNvPr id="8" name="Picture 7" descr="20th_logo_H_cn_s.g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3" y="33856"/>
            <a:ext cx="2892587" cy="106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0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 bwMode="gray">
          <a:xfrm>
            <a:off x="719977" y="5938628"/>
            <a:ext cx="10752049" cy="60330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898" kern="120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898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898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5" name="Picture 4" descr="20th_logo_H_cn_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727" y="4724844"/>
            <a:ext cx="3138550" cy="11517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667" y="2637096"/>
            <a:ext cx="2524669" cy="73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3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98">
                <a:latin typeface="+mn-lt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39A1B19A-663A-4F84-B34B-513587E97D8C}" type="datetimeFigureOut">
              <a:rPr lang="zh-CN" altLang="en-US" smtClean="0"/>
              <a:t>2022/9/6</a:t>
            </a:fld>
            <a:endParaRPr lang="zh-CN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37602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2C1303DF-B22D-409E-ADF3-F839028880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10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67.xml"/><Relationship Id="rId19" Type="http://schemas.openxmlformats.org/officeDocument/2006/relationships/image" Target="../media/image10.png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767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1088171" rtl="0" eaLnBrk="1" latinLnBrk="0" hangingPunct="1">
        <a:spcBef>
          <a:spcPct val="0"/>
        </a:spcBef>
        <a:buNone/>
        <a:defRPr kumimoji="1" sz="5194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065" indent="-408065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3795" kern="1200">
          <a:solidFill>
            <a:schemeClr val="tx1"/>
          </a:solidFill>
          <a:latin typeface="+mj-ea"/>
          <a:ea typeface="+mj-ea"/>
          <a:cs typeface="+mn-cs"/>
        </a:defRPr>
      </a:lvl1pPr>
      <a:lvl2pPr marL="884138" indent="-340054" algn="l" defTabSz="1088171" rtl="0" eaLnBrk="1" latinLnBrk="0" hangingPunct="1">
        <a:spcBef>
          <a:spcPct val="20000"/>
        </a:spcBef>
        <a:buFont typeface="Arial" pitchFamily="34" charset="0"/>
        <a:buChar char="–"/>
        <a:defRPr kumimoji="1" sz="3297" kern="1200">
          <a:solidFill>
            <a:schemeClr val="tx1"/>
          </a:solidFill>
          <a:latin typeface="+mj-ea"/>
          <a:ea typeface="+mj-ea"/>
          <a:cs typeface="+mn-cs"/>
        </a:defRPr>
      </a:lvl2pPr>
      <a:lvl3pPr marL="1360214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897" kern="1200">
          <a:solidFill>
            <a:schemeClr val="tx1"/>
          </a:solidFill>
          <a:latin typeface="+mj-ea"/>
          <a:ea typeface="+mj-ea"/>
          <a:cs typeface="+mn-cs"/>
        </a:defRPr>
      </a:lvl3pPr>
      <a:lvl4pPr marL="1904299" indent="-272043" algn="l" defTabSz="1088171" rtl="0" eaLnBrk="1" latinLnBrk="0" hangingPunct="1">
        <a:spcBef>
          <a:spcPct val="20000"/>
        </a:spcBef>
        <a:buFont typeface="Arial" pitchFamily="34" charset="0"/>
        <a:buChar char="–"/>
        <a:defRPr kumimoji="1" sz="2397" kern="1200">
          <a:solidFill>
            <a:schemeClr val="tx1"/>
          </a:solidFill>
          <a:latin typeface="+mj-ea"/>
          <a:ea typeface="+mj-ea"/>
          <a:cs typeface="+mn-cs"/>
        </a:defRPr>
      </a:lvl4pPr>
      <a:lvl5pPr marL="2448385" indent="-272043" algn="l" defTabSz="1088171" rtl="0" eaLnBrk="1" latinLnBrk="0" hangingPunct="1">
        <a:spcBef>
          <a:spcPct val="20000"/>
        </a:spcBef>
        <a:buFont typeface="Arial" pitchFamily="34" charset="0"/>
        <a:buChar char="»"/>
        <a:defRPr kumimoji="1" sz="2397" kern="1200">
          <a:solidFill>
            <a:schemeClr val="tx1"/>
          </a:solidFill>
          <a:latin typeface="+mj-ea"/>
          <a:ea typeface="+mj-ea"/>
          <a:cs typeface="+mn-cs"/>
        </a:defRPr>
      </a:lvl5pPr>
      <a:lvl6pPr marL="2992470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536556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080642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624727" indent="-272043" algn="l" defTabSz="1088171" rtl="0" eaLnBrk="1" latinLnBrk="0" hangingPunct="1">
        <a:spcBef>
          <a:spcPct val="20000"/>
        </a:spcBef>
        <a:buFont typeface="Arial" pitchFamily="34" charset="0"/>
        <a:buChar char="•"/>
        <a:defRPr kumimoji="1" sz="23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44084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1088171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32256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4pPr>
      <a:lvl5pPr marL="2176342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5pPr>
      <a:lvl6pPr marL="2720428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3264513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7pPr>
      <a:lvl8pPr marL="3808600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8pPr>
      <a:lvl9pPr marL="4352684" algn="l" defTabSz="1088171" rtl="0" eaLnBrk="1" latinLnBrk="0" hangingPunct="1"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1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1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3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</p:sldLayoutIdLst>
  <p:hf sldNum="0" hdr="0"/>
  <p:txStyles>
    <p:titleStyle>
      <a:lvl1pPr algn="l" defTabSz="91366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17" indent="-228417" algn="l" defTabSz="913668" rtl="0" eaLnBrk="1" latinLnBrk="0" hangingPunct="1">
        <a:lnSpc>
          <a:spcPct val="90000"/>
        </a:lnSpc>
        <a:spcBef>
          <a:spcPts val="999"/>
        </a:spcBef>
        <a:buFont typeface="Wingdings 2" pitchFamily="18" charset="2"/>
        <a:buChar char="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251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19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753" indent="-228417" algn="l" defTabSz="913668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8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422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256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0" indent="-228417" algn="l" defTabSz="913668" rtl="0" eaLnBrk="1" latinLnBrk="0" hangingPunct="1">
        <a:spcBef>
          <a:spcPct val="20000"/>
        </a:spcBef>
        <a:buFont typeface="Wingdings 2" pitchFamily="18" charset="2"/>
        <a:buChar char="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834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668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502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337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1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005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839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68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0" y="164639"/>
            <a:ext cx="10972800" cy="634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052738"/>
            <a:ext cx="109728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23396" y="798720"/>
            <a:ext cx="11039063" cy="0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図 3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01" y="6519603"/>
            <a:ext cx="1398019" cy="262129"/>
          </a:xfrm>
          <a:prstGeom prst="rect">
            <a:avLst/>
          </a:prstGeom>
        </p:spPr>
      </p:pic>
      <p:sp>
        <p:nvSpPr>
          <p:cNvPr id="13" name="スライド番号プレースホルダー 4"/>
          <p:cNvSpPr txBox="1">
            <a:spLocks/>
          </p:cNvSpPr>
          <p:nvPr/>
        </p:nvSpPr>
        <p:spPr>
          <a:xfrm>
            <a:off x="1675201" y="6545015"/>
            <a:ext cx="324931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17" name="正方形/長方形 15"/>
          <p:cNvSpPr/>
          <p:nvPr/>
        </p:nvSpPr>
        <p:spPr>
          <a:xfrm>
            <a:off x="1" y="6426101"/>
            <a:ext cx="12191301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6684" tIns="38342" rIns="76684" bIns="38342" rtlCol="0" anchor="ctr"/>
          <a:lstStyle/>
          <a:p>
            <a:pPr algn="ctr"/>
            <a:endParaRPr kumimoji="1" lang="ja-JP" altLang="en-US" sz="799">
              <a:solidFill>
                <a:srgbClr val="FFFFFF"/>
              </a:solidFill>
            </a:endParaRPr>
          </a:p>
        </p:txBody>
      </p:sp>
      <p:cxnSp>
        <p:nvCxnSpPr>
          <p:cNvPr id="18" name="直線コネクタ 20"/>
          <p:cNvCxnSpPr/>
          <p:nvPr/>
        </p:nvCxnSpPr>
        <p:spPr>
          <a:xfrm>
            <a:off x="1884068" y="6534065"/>
            <a:ext cx="0" cy="215975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図 1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8" y="6518091"/>
            <a:ext cx="1047423" cy="262068"/>
          </a:xfrm>
          <a:prstGeom prst="rect">
            <a:avLst/>
          </a:prstGeom>
        </p:spPr>
      </p:pic>
      <p:pic>
        <p:nvPicPr>
          <p:cNvPr id="20" name="図 14" descr="ラベル+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8" y="6428113"/>
            <a:ext cx="1292595" cy="429691"/>
          </a:xfrm>
          <a:prstGeom prst="rect">
            <a:avLst/>
          </a:prstGeom>
        </p:spPr>
      </p:pic>
      <p:pic>
        <p:nvPicPr>
          <p:cNvPr id="21" name="Picture 3" descr="Bar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" y="6425285"/>
            <a:ext cx="12191492" cy="432716"/>
          </a:xfrm>
          <a:prstGeom prst="rect">
            <a:avLst/>
          </a:prstGeom>
        </p:spPr>
      </p:pic>
      <p:sp>
        <p:nvSpPr>
          <p:cNvPr id="22" name="スライド番号プレースホルダー 4"/>
          <p:cNvSpPr txBox="1">
            <a:spLocks/>
          </p:cNvSpPr>
          <p:nvPr/>
        </p:nvSpPr>
        <p:spPr>
          <a:xfrm>
            <a:off x="1420351" y="6543501"/>
            <a:ext cx="287733" cy="19710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799" baseline="0" smtClean="0">
                <a:latin typeface="SST" pitchFamily="34" charset="0"/>
              </a:rPr>
              <a:pPr/>
              <a:t>‹#›</a:t>
            </a:fld>
            <a:endParaRPr lang="ja-JP" altLang="en-US" sz="7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2992496" y="6521755"/>
            <a:ext cx="4930403" cy="215851"/>
          </a:xfrm>
          <a:prstGeom prst="rect">
            <a:avLst/>
          </a:prstGeom>
          <a:ln/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079047" y="6521755"/>
            <a:ext cx="822104" cy="215851"/>
          </a:xfrm>
          <a:prstGeom prst="rect">
            <a:avLst/>
          </a:prstGeom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5" name="図 3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7" y="6424493"/>
            <a:ext cx="1294055" cy="43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85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</p:sldLayoutIdLst>
  <p:hf sldNum="0" hdr="0"/>
  <p:txStyles>
    <p:titleStyle>
      <a:lvl1pPr algn="l" defTabSz="913668" rtl="0" eaLnBrk="1" latinLnBrk="0" hangingPunct="1">
        <a:spcBef>
          <a:spcPct val="0"/>
        </a:spcBef>
        <a:buNone/>
        <a:defRPr kumimoji="1" sz="2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26" indent="-342626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742356" indent="-285521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19" indent="-228417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753" indent="-228417" algn="l" defTabSz="913668" rtl="0" eaLnBrk="1" latinLnBrk="0" hangingPunct="1">
        <a:spcBef>
          <a:spcPct val="20000"/>
        </a:spcBef>
        <a:buFont typeface="Arial" pitchFamily="34" charset="0"/>
        <a:buChar char="»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8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422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25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0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83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668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502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337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1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005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839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4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0" y="164639"/>
            <a:ext cx="10972800" cy="634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052738"/>
            <a:ext cx="109728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23396" y="798720"/>
            <a:ext cx="11039063" cy="0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図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01" y="6519603"/>
            <a:ext cx="1398019" cy="262129"/>
          </a:xfrm>
          <a:prstGeom prst="rect">
            <a:avLst/>
          </a:prstGeom>
        </p:spPr>
      </p:pic>
      <p:sp>
        <p:nvSpPr>
          <p:cNvPr id="13" name="スライド番号プレースホルダー 4"/>
          <p:cNvSpPr txBox="1">
            <a:spLocks/>
          </p:cNvSpPr>
          <p:nvPr/>
        </p:nvSpPr>
        <p:spPr>
          <a:xfrm>
            <a:off x="1675201" y="6545015"/>
            <a:ext cx="324931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99" baseline="0" smtClean="0">
                <a:latin typeface="SST" pitchFamily="34" charset="0"/>
              </a:rPr>
              <a:pPr/>
              <a:t>‹#›</a:t>
            </a:fld>
            <a:endParaRPr lang="ja-JP" altLang="en-US" sz="999" baseline="0">
              <a:latin typeface="SST" pitchFamily="34" charset="0"/>
            </a:endParaRPr>
          </a:p>
        </p:txBody>
      </p:sp>
      <p:sp>
        <p:nvSpPr>
          <p:cNvPr id="17" name="正方形/長方形 15"/>
          <p:cNvSpPr/>
          <p:nvPr/>
        </p:nvSpPr>
        <p:spPr>
          <a:xfrm>
            <a:off x="1" y="6426101"/>
            <a:ext cx="12191301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6684" tIns="38342" rIns="76684" bIns="38342" rtlCol="0" anchor="ctr"/>
          <a:lstStyle/>
          <a:p>
            <a:pPr algn="ctr"/>
            <a:endParaRPr kumimoji="1" lang="ja-JP" altLang="en-US" sz="799">
              <a:solidFill>
                <a:srgbClr val="FFFFFF"/>
              </a:solidFill>
            </a:endParaRPr>
          </a:p>
        </p:txBody>
      </p:sp>
      <p:cxnSp>
        <p:nvCxnSpPr>
          <p:cNvPr id="18" name="直線コネクタ 20"/>
          <p:cNvCxnSpPr/>
          <p:nvPr/>
        </p:nvCxnSpPr>
        <p:spPr>
          <a:xfrm>
            <a:off x="1884068" y="6534065"/>
            <a:ext cx="0" cy="215975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図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8" y="6518091"/>
            <a:ext cx="1047423" cy="262068"/>
          </a:xfrm>
          <a:prstGeom prst="rect">
            <a:avLst/>
          </a:prstGeom>
        </p:spPr>
      </p:pic>
      <p:pic>
        <p:nvPicPr>
          <p:cNvPr id="20" name="図 14" descr="ラベル+.pn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248" y="6428113"/>
            <a:ext cx="1292595" cy="429691"/>
          </a:xfrm>
          <a:prstGeom prst="rect">
            <a:avLst/>
          </a:prstGeom>
        </p:spPr>
      </p:pic>
      <p:pic>
        <p:nvPicPr>
          <p:cNvPr id="21" name="Picture 3" descr="Bar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" y="6425285"/>
            <a:ext cx="12191492" cy="432716"/>
          </a:xfrm>
          <a:prstGeom prst="rect">
            <a:avLst/>
          </a:prstGeom>
        </p:spPr>
      </p:pic>
      <p:sp>
        <p:nvSpPr>
          <p:cNvPr id="22" name="スライド番号プレースホルダー 4"/>
          <p:cNvSpPr txBox="1">
            <a:spLocks/>
          </p:cNvSpPr>
          <p:nvPr/>
        </p:nvSpPr>
        <p:spPr>
          <a:xfrm>
            <a:off x="1420351" y="6543501"/>
            <a:ext cx="287733" cy="19710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799" baseline="0" smtClean="0">
                <a:latin typeface="SST" pitchFamily="34" charset="0"/>
              </a:rPr>
              <a:pPr/>
              <a:t>‹#›</a:t>
            </a:fld>
            <a:endParaRPr lang="ja-JP" altLang="en-US" sz="799" baseline="0">
              <a:latin typeface="SST" pitchFamily="34" charset="0"/>
            </a:endParaRP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2992496" y="6521755"/>
            <a:ext cx="4930403" cy="215851"/>
          </a:xfrm>
          <a:prstGeom prst="rect">
            <a:avLst/>
          </a:prstGeom>
          <a:ln/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079047" y="6521755"/>
            <a:ext cx="822104" cy="215851"/>
          </a:xfrm>
          <a:prstGeom prst="rect">
            <a:avLst/>
          </a:prstGeom>
        </p:spPr>
        <p:txBody>
          <a:bodyPr lIns="76746" tIns="38373" rIns="76746" bIns="38373"/>
          <a:lstStyle>
            <a:lvl1pPr>
              <a:defRPr sz="799">
                <a:solidFill>
                  <a:schemeClr val="bg1"/>
                </a:solidFill>
              </a:defRPr>
            </a:lvl1pPr>
          </a:lstStyle>
          <a:p>
            <a:fld id="{F5EC683C-63E0-41D5-9EE7-92570F811C3A}" type="datetimeFigureOut">
              <a:rPr lang="zh-CN" altLang="en-US" smtClean="0"/>
              <a:t>2022/9/6</a:t>
            </a:fld>
            <a:endParaRPr lang="zh-CN" altLang="en-US"/>
          </a:p>
        </p:txBody>
      </p:sp>
      <p:pic>
        <p:nvPicPr>
          <p:cNvPr id="25" name="図 3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07" y="6424493"/>
            <a:ext cx="1294055" cy="43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0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5" r:id="rId12"/>
    <p:sldLayoutId id="2147483906" r:id="rId13"/>
  </p:sldLayoutIdLst>
  <p:hf sldNum="0" hdr="0"/>
  <p:txStyles>
    <p:titleStyle>
      <a:lvl1pPr algn="l" defTabSz="913668" rtl="0" eaLnBrk="1" latinLnBrk="0" hangingPunct="1">
        <a:spcBef>
          <a:spcPct val="0"/>
        </a:spcBef>
        <a:buNone/>
        <a:defRPr kumimoji="1" sz="2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26" indent="-342626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742356" indent="-285521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19" indent="-228417" algn="l" defTabSz="913668" rtl="0" eaLnBrk="1" latinLnBrk="0" hangingPunct="1">
        <a:spcBef>
          <a:spcPct val="20000"/>
        </a:spcBef>
        <a:buFont typeface="Arial" pitchFamily="34" charset="0"/>
        <a:buChar char="–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753" indent="-228417" algn="l" defTabSz="913668" rtl="0" eaLnBrk="1" latinLnBrk="0" hangingPunct="1">
        <a:spcBef>
          <a:spcPct val="20000"/>
        </a:spcBef>
        <a:buFont typeface="Arial" pitchFamily="34" charset="0"/>
        <a:buChar char="»"/>
        <a:defRPr kumimoji="1"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8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422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7pPr>
      <a:lvl8pPr marL="3426256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0" indent="-228417" algn="l" defTabSz="913668" rtl="0" eaLnBrk="1" latinLnBrk="0" hangingPunct="1">
        <a:spcBef>
          <a:spcPct val="20000"/>
        </a:spcBef>
        <a:buFont typeface="Arial" pitchFamily="34" charset="0"/>
        <a:buChar char="•"/>
        <a:defRPr kumimoji="1"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83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668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502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337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1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1005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839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68" rtl="0" eaLnBrk="1" latinLnBrk="0" hangingPunct="1">
        <a:defRPr kumimoji="1"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14" y="167656"/>
            <a:ext cx="11022772" cy="634083"/>
          </a:xfrm>
        </p:spPr>
        <p:txBody>
          <a:bodyPr>
            <a:no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SYP348293 A VMR-aided Hierarchical Federated Learning Network and Its Handover Scheme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D0825-E8B0-44F1-BCFF-2560288F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0077-D795-405F-B2E9-EB8BBEC332A5}" type="datetime1">
              <a:rPr lang="en-US"/>
              <a:t>9/6/2022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5614CF0-A3E3-4DCB-A195-DF915BFC8283}"/>
                  </a:ext>
                </a:extLst>
              </p:cNvPr>
              <p:cNvSpPr txBox="1"/>
              <p:nvPr/>
            </p:nvSpPr>
            <p:spPr>
              <a:xfrm>
                <a:off x="117106" y="1170718"/>
                <a:ext cx="5958034" cy="115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VRMs serve as the second aggregator in the two-tier hierarchical federated learning architecture: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layer: VMR --- UEs, one VMR aggregation --- &gt; </a:t>
                </a:r>
                <a:r>
                  <a:rPr lang="en-US" sz="1200" b="1" i="1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iterations</a:t>
                </a: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700" b="1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bSup>
                    <m:r>
                      <a:rPr lang="en-US" sz="1100" b="1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700" b="1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sup>
                    </m:sSubSup>
                    <m:r>
                      <a:rPr lang="en-US" sz="1100" b="1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b="1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𝜶</m:t>
                    </m:r>
                    <m:f>
                      <m:fPr>
                        <m:ctrlPr>
                          <a:rPr lang="en-US" sz="7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𝝏</m:t>
                        </m:r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sz="1100" b="1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𝝏</m:t>
                        </m:r>
                        <m:sSubSup>
                          <m:sSubSupPr>
                            <m:ctrlPr>
                              <a:rPr lang="en-US" sz="700" b="1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b="1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sz="1100" b="1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𝒊𝒋</m:t>
                            </m:r>
                          </m:sub>
                          <m:sup>
                            <m:r>
                              <a:rPr lang="en-US" sz="1100" b="1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sup>
                        </m:sSubSup>
                      </m:den>
                    </m:f>
                    <m:r>
                      <a:rPr lang="en-US" sz="110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 layer: 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---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VMRs, one </a:t>
                </a:r>
                <a:r>
                  <a:rPr lang="en-US" altLang="zh-CN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(global) aggregation --- &gt; </a:t>
                </a:r>
                <a:r>
                  <a:rPr lang="en-US" sz="1200" b="1" i="1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relay aggregations</a:t>
                </a: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5614CF0-A3E3-4DCB-A195-DF915BFC82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06" y="1170718"/>
                <a:ext cx="5958034" cy="1154162"/>
              </a:xfrm>
              <a:prstGeom prst="rect">
                <a:avLst/>
              </a:prstGeom>
              <a:blipFill>
                <a:blip r:embed="rId2"/>
                <a:stretch>
                  <a:fillRect l="-307" t="-1058" b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7434" y="813475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ADE38C-F103-4A3B-9C4D-6BAB22766093}"/>
              </a:ext>
            </a:extLst>
          </p:cNvPr>
          <p:cNvSpPr txBox="1"/>
          <p:nvPr/>
        </p:nvSpPr>
        <p:spPr>
          <a:xfrm>
            <a:off x="551811" y="2541612"/>
            <a:ext cx="2192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handover to </a:t>
            </a:r>
            <a:r>
              <a:rPr lang="en-US" sz="1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D341B4-03F5-4EA9-A3D6-D4D3AAC0ADAD}"/>
              </a:ext>
            </a:extLst>
          </p:cNvPr>
          <p:cNvSpPr txBox="1">
            <a:spLocks/>
          </p:cNvSpPr>
          <p:nvPr/>
        </p:nvSpPr>
        <p:spPr>
          <a:xfrm>
            <a:off x="55932" y="2227089"/>
            <a:ext cx="110733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C240B7AE-FA45-48B0-B4DE-7A5DDC945E47}"/>
              </a:ext>
            </a:extLst>
          </p:cNvPr>
          <p:cNvSpPr txBox="1"/>
          <p:nvPr/>
        </p:nvSpPr>
        <p:spPr>
          <a:xfrm>
            <a:off x="6075140" y="3336581"/>
            <a:ext cx="58788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VMR to finish </a:t>
            </a:r>
            <a:r>
              <a:rPr lang="en-US" sz="1200" dirty="0">
                <a:solidFill>
                  <a:schemeClr val="accent1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sz="12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elay aggregation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round, i.e., we have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) UE iterations left </a:t>
            </a: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t_2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VMR to finish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UE iterations in next round</a:t>
            </a:r>
          </a:p>
          <a:p>
            <a:pPr algn="just"/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= t_1 +t_2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EB99D65-39DE-4D8E-9D69-AA4197A49B30}"/>
              </a:ext>
            </a:extLst>
          </p:cNvPr>
          <p:cNvSpPr txBox="1"/>
          <p:nvPr/>
        </p:nvSpPr>
        <p:spPr>
          <a:xfrm>
            <a:off x="6069076" y="4126670"/>
            <a:ext cx="580563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lphaLcParenR" startAt="3"/>
            </a:pP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&gt;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no handover</a:t>
            </a:r>
          </a:p>
          <a:p>
            <a:pPr marL="228600" indent="-228600">
              <a:buFontTx/>
              <a:buAutoNum type="alphaLcParenR" startAt="3"/>
            </a:pP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handover after relay aggregation is finished in this round, VMR </a:t>
            </a:r>
            <a:r>
              <a:rPr lang="en-US" sz="1200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send local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to finish the rest.</a:t>
            </a:r>
          </a:p>
          <a:p>
            <a:pPr marL="228600" indent="-228600">
              <a:buAutoNum type="alphaLcParenR" startAt="3"/>
            </a:pP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t_1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VMR </a:t>
            </a:r>
            <a:r>
              <a:rPr lang="en-US" sz="1200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200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force an aggregation and handover to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then it does what is in d)</a:t>
            </a:r>
            <a:endParaRPr lang="en-US" sz="12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A89D7E7-43AA-434C-9F14-90CD6B86B90C}"/>
              </a:ext>
            </a:extLst>
          </p:cNvPr>
          <p:cNvSpPr txBox="1">
            <a:spLocks/>
          </p:cNvSpPr>
          <p:nvPr/>
        </p:nvSpPr>
        <p:spPr>
          <a:xfrm>
            <a:off x="5930996" y="842592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C3A1F18-25E3-4C21-9C2E-92291E4D8652}"/>
              </a:ext>
            </a:extLst>
          </p:cNvPr>
          <p:cNvSpPr txBox="1"/>
          <p:nvPr/>
        </p:nvSpPr>
        <p:spPr>
          <a:xfrm>
            <a:off x="6064144" y="1191248"/>
            <a:ext cx="58105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12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_remain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estimated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b="1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stay time;  </a:t>
            </a: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</a:t>
            </a:r>
            <a:r>
              <a:rPr lang="en-US" sz="12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round, i.e., we have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k’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) relay aggregations left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T_2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global aggregation in next round (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relay aggregations) </a:t>
            </a:r>
          </a:p>
          <a:p>
            <a:pPr algn="just"/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= T_1 +T_2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A4F3C56-EFD7-4D11-B2AC-42F756963806}"/>
              </a:ext>
            </a:extLst>
          </p:cNvPr>
          <p:cNvSpPr txBox="1"/>
          <p:nvPr/>
        </p:nvSpPr>
        <p:spPr>
          <a:xfrm>
            <a:off x="6064144" y="2162088"/>
            <a:ext cx="5978894" cy="779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+mj-lt"/>
              <a:buAutoNum type="alphaLcParenR"/>
            </a:pP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&gt;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n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 handover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handover after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in this round is finished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VMRs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,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UEs and the </a:t>
            </a:r>
            <a:r>
              <a:rPr lang="en-US" sz="12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share the same global 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at handover.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9A15A48-616F-4014-91E4-ADF750B70449}"/>
              </a:ext>
            </a:extLst>
          </p:cNvPr>
          <p:cNvSpPr/>
          <p:nvPr/>
        </p:nvSpPr>
        <p:spPr>
          <a:xfrm>
            <a:off x="6064144" y="1191248"/>
            <a:ext cx="5894731" cy="17347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6C50DFB-E0EF-4356-8C73-8E9EF22771D1}"/>
              </a:ext>
            </a:extLst>
          </p:cNvPr>
          <p:cNvSpPr txBox="1"/>
          <p:nvPr/>
        </p:nvSpPr>
        <p:spPr>
          <a:xfrm>
            <a:off x="5765078" y="2990451"/>
            <a:ext cx="15993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T_1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</a:t>
            </a:r>
            <a:endParaRPr lang="en-US" sz="1200" dirty="0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87825CD1-C8A6-4F7F-8AD6-6A31BA1880DF}"/>
              </a:ext>
            </a:extLst>
          </p:cNvPr>
          <p:cNvSpPr/>
          <p:nvPr/>
        </p:nvSpPr>
        <p:spPr>
          <a:xfrm>
            <a:off x="6040594" y="3318622"/>
            <a:ext cx="5894731" cy="18237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673D915-13BF-4332-A85A-2E5FB97F9853}"/>
              </a:ext>
            </a:extLst>
          </p:cNvPr>
          <p:cNvSpPr txBox="1">
            <a:spLocks/>
          </p:cNvSpPr>
          <p:nvPr/>
        </p:nvSpPr>
        <p:spPr>
          <a:xfrm>
            <a:off x="117106" y="5434640"/>
            <a:ext cx="191002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1C32017-56C4-4599-A475-80DDADDF1516}"/>
              </a:ext>
            </a:extLst>
          </p:cNvPr>
          <p:cNvSpPr txBox="1"/>
          <p:nvPr/>
        </p:nvSpPr>
        <p:spPr>
          <a:xfrm>
            <a:off x="117105" y="5804940"/>
            <a:ext cx="3201129" cy="479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T_1, T_2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signalings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upload to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assists handover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decision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E453E72-E662-4BC1-82CD-3A6EB312DB08}"/>
              </a:ext>
            </a:extLst>
          </p:cNvPr>
          <p:cNvSpPr txBox="1"/>
          <p:nvPr/>
        </p:nvSpPr>
        <p:spPr>
          <a:xfrm>
            <a:off x="3350092" y="5814936"/>
            <a:ext cx="2125934" cy="478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. The choice of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and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have impact on service continuity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AFDB658-7C66-45F6-AC39-2BA72B9997FC}"/>
              </a:ext>
            </a:extLst>
          </p:cNvPr>
          <p:cNvSpPr txBox="1"/>
          <p:nvPr/>
        </p:nvSpPr>
        <p:spPr>
          <a:xfrm>
            <a:off x="5558853" y="5238173"/>
            <a:ext cx="64841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211648 </a:t>
            </a:r>
            <a:r>
              <a:rPr lang="en-US" sz="1200" b="1" dirty="0" err="1"/>
              <a:t>FS_AIMLsys</a:t>
            </a:r>
            <a:r>
              <a:rPr lang="en-US" sz="1200" dirty="0"/>
              <a:t>: WT#1.1 c.	Enhancements </a:t>
            </a:r>
            <a:r>
              <a:rPr lang="en-US" sz="1200" b="1" dirty="0"/>
              <a:t>of external parameter provisioning to 5GC </a:t>
            </a:r>
            <a:r>
              <a:rPr lang="en-US" sz="1200" dirty="0"/>
              <a:t>(e.g. expected UE activity behaviors, expected UE mobility, etc.) based on Application AI/ML operation.  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E85D867-BB02-435F-9EB7-D61D059D20DC}"/>
              </a:ext>
            </a:extLst>
          </p:cNvPr>
          <p:cNvSpPr txBox="1"/>
          <p:nvPr/>
        </p:nvSpPr>
        <p:spPr>
          <a:xfrm>
            <a:off x="5507884" y="5795678"/>
            <a:ext cx="6684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211636 FS_VMR</a:t>
            </a:r>
            <a:r>
              <a:rPr lang="en-US" sz="1200" dirty="0"/>
              <a:t>: WT#1. efficient mobility and service continuity for UE or a group of UEs to efficiently deliver data during different mobility scenarios (including mobility of the mobile base station relays).   </a:t>
            </a:r>
          </a:p>
        </p:txBody>
      </p:sp>
      <p:pic>
        <p:nvPicPr>
          <p:cNvPr id="5" name="图片 4" descr="图片包含 图示&#10;&#10;描述已自动生成">
            <a:extLst>
              <a:ext uri="{FF2B5EF4-FFF2-40B4-BE49-F238E27FC236}">
                <a16:creationId xmlns:a16="http://schemas.microsoft.com/office/drawing/2014/main" id="{96CFE35B-D76A-4B57-8FD8-F1450C0BDA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68" y="2863607"/>
            <a:ext cx="4640287" cy="274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8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14" y="167656"/>
            <a:ext cx="11022772" cy="634083"/>
          </a:xfrm>
        </p:spPr>
        <p:txBody>
          <a:bodyPr>
            <a:no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SYP348293 A VMR-aided Hierarchical Federated Learning Network and Its Handover Scheme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D0825-E8B0-44F1-BCFF-2560288F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77561" y="6544973"/>
            <a:ext cx="2844800" cy="365125"/>
          </a:xfrm>
        </p:spPr>
        <p:txBody>
          <a:bodyPr/>
          <a:lstStyle/>
          <a:p>
            <a:fld id="{131B0077-D795-405F-B2E9-EB8BBEC332A5}" type="datetime1">
              <a:rPr lang="en-US"/>
              <a:t>9/6/2022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5614CF0-A3E3-4DCB-A195-DF915BFC8283}"/>
                  </a:ext>
                </a:extLst>
              </p:cNvPr>
              <p:cNvSpPr txBox="1"/>
              <p:nvPr/>
            </p:nvSpPr>
            <p:spPr>
              <a:xfrm>
                <a:off x="117106" y="1170718"/>
                <a:ext cx="5958034" cy="1407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VRMs serve as the second aggregator in the two-tier hierarchical federated learning architecture: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layer: VMR --- UEs, one VMR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aggregation --- &gt; </a:t>
                </a:r>
                <a:r>
                  <a:rPr lang="en-US" sz="1200" b="1" i="1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iterations</a:t>
                </a: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altLang="zh-CN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thUE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:r>
                  <a:rPr lang="en-US" altLang="zh-CN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2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2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2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2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2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bSup>
                    <m:r>
                      <a:rPr lang="en-US" sz="12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200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2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2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2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2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12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2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200" b="0" i="1" smtClean="0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sSubSup>
                      <m:sSub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200" b="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200" b="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200" b="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200" b="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upload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2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brk m:alnAt="23"/>
                              </m:rP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m:rPr>
                            <m:brk m:alnAt="23"/>
                          </m:rPr>
                          <a:rPr lang="en-US" sz="12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en-US" sz="1200" i="1"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  <m:e>
                        <m:sSubSup>
                          <m:sSubSup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2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nary>
                  </m:oMath>
                </a14:m>
                <a:endParaRPr lang="en-US" sz="1200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 layer: 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---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VMRs, one </a:t>
                </a:r>
                <a:r>
                  <a:rPr lang="en-US" altLang="zh-CN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(global) aggregation --- &gt; </a:t>
                </a:r>
                <a:r>
                  <a:rPr lang="en-US" sz="1200" b="1" i="1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relay aggregations</a:t>
                </a: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5614CF0-A3E3-4DCB-A195-DF915BFC82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06" y="1170718"/>
                <a:ext cx="5958034" cy="1407180"/>
              </a:xfrm>
              <a:prstGeom prst="rect">
                <a:avLst/>
              </a:prstGeom>
              <a:blipFill>
                <a:blip r:embed="rId2"/>
                <a:stretch>
                  <a:fillRect l="-307" t="-866" b="-8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7434" y="813475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ADE38C-F103-4A3B-9C4D-6BAB22766093}"/>
              </a:ext>
            </a:extLst>
          </p:cNvPr>
          <p:cNvSpPr txBox="1"/>
          <p:nvPr/>
        </p:nvSpPr>
        <p:spPr>
          <a:xfrm>
            <a:off x="55932" y="3611590"/>
            <a:ext cx="2192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handover to </a:t>
            </a:r>
            <a:r>
              <a:rPr lang="en-US" sz="1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D341B4-03F5-4EA9-A3D6-D4D3AAC0ADAD}"/>
              </a:ext>
            </a:extLst>
          </p:cNvPr>
          <p:cNvSpPr txBox="1">
            <a:spLocks/>
          </p:cNvSpPr>
          <p:nvPr/>
        </p:nvSpPr>
        <p:spPr>
          <a:xfrm>
            <a:off x="44742" y="3231294"/>
            <a:ext cx="110733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A89D7E7-43AA-434C-9F14-90CD6B86B90C}"/>
              </a:ext>
            </a:extLst>
          </p:cNvPr>
          <p:cNvSpPr txBox="1">
            <a:spLocks/>
          </p:cNvSpPr>
          <p:nvPr/>
        </p:nvSpPr>
        <p:spPr>
          <a:xfrm>
            <a:off x="5930996" y="842592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C3A1F18-25E3-4C21-9C2E-92291E4D8652}"/>
              </a:ext>
            </a:extLst>
          </p:cNvPr>
          <p:cNvSpPr txBox="1"/>
          <p:nvPr/>
        </p:nvSpPr>
        <p:spPr>
          <a:xfrm>
            <a:off x="6064144" y="1191248"/>
            <a:ext cx="58105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12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_remain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estimated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b="1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stay time;  </a:t>
            </a: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</a:t>
            </a:r>
            <a:r>
              <a:rPr lang="en-US" sz="12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round, i.e., we have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k’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) relay aggregations left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T_2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global aggregation in next round (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relay aggregations) </a:t>
            </a:r>
          </a:p>
          <a:p>
            <a:pPr algn="just"/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= T_1 +T_2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A4F3C56-EFD7-4D11-B2AC-42F756963806}"/>
              </a:ext>
            </a:extLst>
          </p:cNvPr>
          <p:cNvSpPr txBox="1"/>
          <p:nvPr/>
        </p:nvSpPr>
        <p:spPr>
          <a:xfrm>
            <a:off x="6064144" y="2162088"/>
            <a:ext cx="5978894" cy="779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+mj-lt"/>
              <a:buAutoNum type="alphaLcParenR"/>
            </a:pP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&gt;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n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 handover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handover after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in this round is finished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VMRs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,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UEs and the </a:t>
            </a:r>
            <a:r>
              <a:rPr lang="en-US" sz="12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share the same global 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at handover.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9A15A48-616F-4014-91E4-ADF750B70449}"/>
              </a:ext>
            </a:extLst>
          </p:cNvPr>
          <p:cNvSpPr/>
          <p:nvPr/>
        </p:nvSpPr>
        <p:spPr>
          <a:xfrm>
            <a:off x="6064144" y="1191248"/>
            <a:ext cx="5894731" cy="17347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673D915-13BF-4332-A85A-2E5FB97F9853}"/>
              </a:ext>
            </a:extLst>
          </p:cNvPr>
          <p:cNvSpPr txBox="1">
            <a:spLocks/>
          </p:cNvSpPr>
          <p:nvPr/>
        </p:nvSpPr>
        <p:spPr>
          <a:xfrm>
            <a:off x="6064145" y="3878313"/>
            <a:ext cx="191002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1C32017-56C4-4599-A475-80DDADDF1516}"/>
              </a:ext>
            </a:extLst>
          </p:cNvPr>
          <p:cNvSpPr txBox="1"/>
          <p:nvPr/>
        </p:nvSpPr>
        <p:spPr>
          <a:xfrm>
            <a:off x="6064144" y="4248613"/>
            <a:ext cx="3201129" cy="479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T_1, T_2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signalings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upload to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assists handover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decision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E453E72-E662-4BC1-82CD-3A6EB312DB08}"/>
              </a:ext>
            </a:extLst>
          </p:cNvPr>
          <p:cNvSpPr txBox="1"/>
          <p:nvPr/>
        </p:nvSpPr>
        <p:spPr>
          <a:xfrm>
            <a:off x="9297131" y="4258609"/>
            <a:ext cx="2125934" cy="478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. The choice of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and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have impact on service continuity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AFDB658-7C66-45F6-AC39-2BA72B9997FC}"/>
              </a:ext>
            </a:extLst>
          </p:cNvPr>
          <p:cNvSpPr txBox="1"/>
          <p:nvPr/>
        </p:nvSpPr>
        <p:spPr>
          <a:xfrm>
            <a:off x="5558853" y="5238173"/>
            <a:ext cx="64841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211648 </a:t>
            </a:r>
            <a:r>
              <a:rPr lang="en-US" sz="1200" b="1" dirty="0" err="1"/>
              <a:t>FS_AIMLsys</a:t>
            </a:r>
            <a:r>
              <a:rPr lang="en-US" sz="1200" dirty="0"/>
              <a:t>: WT#1.1 c.	Enhancements </a:t>
            </a:r>
            <a:r>
              <a:rPr lang="en-US" sz="1200" b="1" dirty="0"/>
              <a:t>of external parameter provisioning to 5GC </a:t>
            </a:r>
            <a:r>
              <a:rPr lang="en-US" sz="1200" dirty="0"/>
              <a:t>(e.g. expected UE activity behaviors, expected UE mobility, etc.) based on Application AI/ML operation.  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E85D867-BB02-435F-9EB7-D61D059D20DC}"/>
              </a:ext>
            </a:extLst>
          </p:cNvPr>
          <p:cNvSpPr txBox="1"/>
          <p:nvPr/>
        </p:nvSpPr>
        <p:spPr>
          <a:xfrm>
            <a:off x="5507884" y="5795678"/>
            <a:ext cx="6684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211636 FS_VMR</a:t>
            </a:r>
            <a:r>
              <a:rPr lang="en-US" sz="1200" dirty="0"/>
              <a:t>: WT#1. efficient mobility and service continuity for UE or a group of UEs to efficiently deliver data during different mobility scenarios (including mobility of the mobile base station relays).   </a:t>
            </a:r>
          </a:p>
        </p:txBody>
      </p:sp>
      <p:pic>
        <p:nvPicPr>
          <p:cNvPr id="5" name="图片 4" descr="图片包含 图示&#10;&#10;描述已自动生成">
            <a:extLst>
              <a:ext uri="{FF2B5EF4-FFF2-40B4-BE49-F238E27FC236}">
                <a16:creationId xmlns:a16="http://schemas.microsoft.com/office/drawing/2014/main" id="{96CFE35B-D76A-4B57-8FD8-F1450C0BDA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624" y="3765479"/>
            <a:ext cx="4101946" cy="24308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DA5C591-371D-478A-A7C7-6B208C552DEF}"/>
                  </a:ext>
                </a:extLst>
              </p:cNvPr>
              <p:cNvSpPr txBox="1"/>
              <p:nvPr/>
            </p:nvSpPr>
            <p:spPr>
              <a:xfrm>
                <a:off x="4615719" y="2713157"/>
                <a:ext cx="1381851" cy="5458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brk m:alnAt="23"/>
                                </m:r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m:rPr>
                              <m:brk m:alnAt="23"/>
                            </m:rP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𝑙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DA5C591-371D-478A-A7C7-6B208C552D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5719" y="2713157"/>
                <a:ext cx="1381851" cy="545855"/>
              </a:xfrm>
              <a:prstGeom prst="rect">
                <a:avLst/>
              </a:prstGeom>
              <a:blipFill>
                <a:blip r:embed="rId4"/>
                <a:stretch>
                  <a:fillRect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289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14" y="167656"/>
            <a:ext cx="11022772" cy="634083"/>
          </a:xfrm>
        </p:spPr>
        <p:txBody>
          <a:bodyPr>
            <a:no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SYP348293 A VMR-aided Hierarchical Federated Learning Network and Its Handover Scheme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D0825-E8B0-44F1-BCFF-2560288F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77561" y="6544973"/>
            <a:ext cx="2844800" cy="365125"/>
          </a:xfrm>
        </p:spPr>
        <p:txBody>
          <a:bodyPr/>
          <a:lstStyle/>
          <a:p>
            <a:fld id="{131B0077-D795-405F-B2E9-EB8BBEC332A5}" type="datetime1">
              <a:rPr lang="en-US"/>
              <a:t>9/6/2022</a:t>
            </a:fld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5614CF0-A3E3-4DCB-A195-DF915BFC8283}"/>
              </a:ext>
            </a:extLst>
          </p:cNvPr>
          <p:cNvSpPr txBox="1"/>
          <p:nvPr/>
        </p:nvSpPr>
        <p:spPr>
          <a:xfrm>
            <a:off x="106110" y="1153139"/>
            <a:ext cx="5958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VRMs serve as the second aggregator in the two-tier hierarchical federated learning architecture: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7434" y="813475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ADE38C-F103-4A3B-9C4D-6BAB22766093}"/>
              </a:ext>
            </a:extLst>
          </p:cNvPr>
          <p:cNvSpPr txBox="1"/>
          <p:nvPr/>
        </p:nvSpPr>
        <p:spPr>
          <a:xfrm>
            <a:off x="55932" y="3611590"/>
            <a:ext cx="2192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handover to </a:t>
            </a:r>
            <a:r>
              <a:rPr lang="en-US" sz="1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D341B4-03F5-4EA9-A3D6-D4D3AAC0ADAD}"/>
              </a:ext>
            </a:extLst>
          </p:cNvPr>
          <p:cNvSpPr txBox="1">
            <a:spLocks/>
          </p:cNvSpPr>
          <p:nvPr/>
        </p:nvSpPr>
        <p:spPr>
          <a:xfrm>
            <a:off x="44742" y="3231294"/>
            <a:ext cx="110733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A89D7E7-43AA-434C-9F14-90CD6B86B90C}"/>
              </a:ext>
            </a:extLst>
          </p:cNvPr>
          <p:cNvSpPr txBox="1">
            <a:spLocks/>
          </p:cNvSpPr>
          <p:nvPr/>
        </p:nvSpPr>
        <p:spPr>
          <a:xfrm>
            <a:off x="5930996" y="842592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C3A1F18-25E3-4C21-9C2E-92291E4D8652}"/>
              </a:ext>
            </a:extLst>
          </p:cNvPr>
          <p:cNvSpPr txBox="1"/>
          <p:nvPr/>
        </p:nvSpPr>
        <p:spPr>
          <a:xfrm>
            <a:off x="6064144" y="1191248"/>
            <a:ext cx="58105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12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_remain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estimated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b="1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stay time;  </a:t>
            </a: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</a:t>
            </a:r>
            <a:r>
              <a:rPr lang="en-US" sz="12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round, i.e., we have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k’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) relay aggregations left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T_2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global aggregation in next round (</a:t>
            </a:r>
            <a:r>
              <a:rPr lang="en-US" sz="1200" b="1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relay aggregations) </a:t>
            </a:r>
          </a:p>
          <a:p>
            <a:pPr algn="just"/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= T_1 +T_2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A4F3C56-EFD7-4D11-B2AC-42F756963806}"/>
              </a:ext>
            </a:extLst>
          </p:cNvPr>
          <p:cNvSpPr txBox="1"/>
          <p:nvPr/>
        </p:nvSpPr>
        <p:spPr>
          <a:xfrm>
            <a:off x="6064144" y="2162088"/>
            <a:ext cx="5978894" cy="779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+mj-lt"/>
              <a:buAutoNum type="alphaLcParenR"/>
            </a:pP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&gt;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n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 handover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handover after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in this round is finished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VMRs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,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UEs and the </a:t>
            </a:r>
            <a:r>
              <a:rPr lang="en-US" sz="12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share the same global 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at handover.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9A15A48-616F-4014-91E4-ADF750B70449}"/>
              </a:ext>
            </a:extLst>
          </p:cNvPr>
          <p:cNvSpPr/>
          <p:nvPr/>
        </p:nvSpPr>
        <p:spPr>
          <a:xfrm>
            <a:off x="6064144" y="1191248"/>
            <a:ext cx="5894731" cy="17347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673D915-13BF-4332-A85A-2E5FB97F9853}"/>
              </a:ext>
            </a:extLst>
          </p:cNvPr>
          <p:cNvSpPr txBox="1">
            <a:spLocks/>
          </p:cNvSpPr>
          <p:nvPr/>
        </p:nvSpPr>
        <p:spPr>
          <a:xfrm>
            <a:off x="6064145" y="3878313"/>
            <a:ext cx="191002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1C32017-56C4-4599-A475-80DDADDF1516}"/>
              </a:ext>
            </a:extLst>
          </p:cNvPr>
          <p:cNvSpPr txBox="1"/>
          <p:nvPr/>
        </p:nvSpPr>
        <p:spPr>
          <a:xfrm>
            <a:off x="6064144" y="4248613"/>
            <a:ext cx="3201129" cy="479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T_1, T_2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signalings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upload to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assists handover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decision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E453E72-E662-4BC1-82CD-3A6EB312DB08}"/>
              </a:ext>
            </a:extLst>
          </p:cNvPr>
          <p:cNvSpPr txBox="1"/>
          <p:nvPr/>
        </p:nvSpPr>
        <p:spPr>
          <a:xfrm>
            <a:off x="9297131" y="4258609"/>
            <a:ext cx="2125934" cy="478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. The choice of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and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have impact on service continuity</a:t>
            </a:r>
            <a:endParaRPr lang="en-US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AFDB658-7C66-45F6-AC39-2BA72B9997FC}"/>
              </a:ext>
            </a:extLst>
          </p:cNvPr>
          <p:cNvSpPr txBox="1"/>
          <p:nvPr/>
        </p:nvSpPr>
        <p:spPr>
          <a:xfrm>
            <a:off x="5558853" y="5238173"/>
            <a:ext cx="64841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211648 </a:t>
            </a:r>
            <a:r>
              <a:rPr lang="en-US" sz="1200" b="1" dirty="0" err="1"/>
              <a:t>FS_AIMLsys</a:t>
            </a:r>
            <a:r>
              <a:rPr lang="en-US" sz="1200" dirty="0"/>
              <a:t>: WT#1.1 c.	Enhancements </a:t>
            </a:r>
            <a:r>
              <a:rPr lang="en-US" sz="1200" b="1" dirty="0"/>
              <a:t>of external parameter provisioning to 5GC </a:t>
            </a:r>
            <a:r>
              <a:rPr lang="en-US" sz="1200" dirty="0"/>
              <a:t>(e.g. expected UE activity behaviors, expected UE mobility, etc.) based on Application AI/ML operation.  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E85D867-BB02-435F-9EB7-D61D059D20DC}"/>
              </a:ext>
            </a:extLst>
          </p:cNvPr>
          <p:cNvSpPr txBox="1"/>
          <p:nvPr/>
        </p:nvSpPr>
        <p:spPr>
          <a:xfrm>
            <a:off x="5507884" y="5795678"/>
            <a:ext cx="6684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211636 FS_VMR</a:t>
            </a:r>
            <a:r>
              <a:rPr lang="en-US" sz="1200" dirty="0"/>
              <a:t>: WT#1. efficient mobility and service continuity for UE or a group of UEs to efficiently deliver data during different mobility scenarios (including mobility of the mobile base station relays).   </a:t>
            </a:r>
          </a:p>
        </p:txBody>
      </p:sp>
      <p:pic>
        <p:nvPicPr>
          <p:cNvPr id="5" name="图片 4" descr="图片包含 图示&#10;&#10;描述已自动生成">
            <a:extLst>
              <a:ext uri="{FF2B5EF4-FFF2-40B4-BE49-F238E27FC236}">
                <a16:creationId xmlns:a16="http://schemas.microsoft.com/office/drawing/2014/main" id="{96CFE35B-D76A-4B57-8FD8-F1450C0BD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624" y="3765479"/>
            <a:ext cx="4101946" cy="243087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6464CC3A-A631-485B-8456-140062F68CDC}"/>
              </a:ext>
            </a:extLst>
          </p:cNvPr>
          <p:cNvSpPr txBox="1"/>
          <p:nvPr/>
        </p:nvSpPr>
        <p:spPr>
          <a:xfrm>
            <a:off x="786313" y="3392514"/>
            <a:ext cx="5958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layer: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gNB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---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VMRs, one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gNB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(global) aggregation --- &gt; </a:t>
            </a:r>
            <a:r>
              <a:rPr lang="en-US" sz="1200" b="1" i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relay aggregations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17B49F86-7DCB-4FC9-8CC8-C10C54A6AE75}"/>
                  </a:ext>
                </a:extLst>
              </p:cNvPr>
              <p:cNvSpPr txBox="1"/>
              <p:nvPr/>
            </p:nvSpPr>
            <p:spPr>
              <a:xfrm>
                <a:off x="199644" y="1654504"/>
                <a:ext cx="5997648" cy="1465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layer: VMR --- UEs, one VMR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aggregation --- &gt; </a:t>
                </a:r>
                <a:r>
                  <a:rPr lang="en-US" sz="1200" b="1" i="1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iterations</a:t>
                </a: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</a:t>
                </a:r>
                <a:r>
                  <a: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thUE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Local update at 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iteration ---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bSup>
                    <m:r>
                      <a:rPr lang="en-US" sz="11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100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11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b="0" i="1" smtClean="0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100" b="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b="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b="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b="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Upload to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every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iterations,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bSup>
                    <m:r>
                      <a:rPr lang="en-US" sz="11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100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11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b="0" i="1" smtClean="0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m:rPr>
                            <m:brk m:alnAt="23"/>
                          </m:rPr>
                          <a:rPr lang="en-US" sz="11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At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11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-th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iteration ---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b="1" i="1"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</m:acc>
                      </m:e>
                      <m:sub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  <m:sup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brk m:alnAt="23"/>
                              </m:rPr>
                              <a:rPr lang="en-US" sz="11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b>
                      <m:sup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en-US" sz="11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bSup>
                    <m:r>
                      <a:rPr lang="en-US" sz="11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100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b="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b="0" i="1" smtClean="0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sup>
                    </m:sSubSup>
                    <m:r>
                      <a:rPr lang="en-US" sz="1100" b="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zh-CN" altLang="en-US" sz="11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1100" i="1" smtClean="0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100" i="1" smtClean="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100" b="0" i="1" smtClean="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m:rPr>
                            <m:brk m:alnAt="9"/>
                          </m:rPr>
                          <a:rPr lang="en-US" sz="11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  <m:r>
                          <a:rPr lang="en-US" sz="1100" b="1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acc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  Broadcast to UEs</a:t>
                </a:r>
                <a:endParaRPr lang="en-US" sz="1100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17B49F86-7DCB-4FC9-8CC8-C10C54A6AE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644" y="1654504"/>
                <a:ext cx="5997648" cy="1465401"/>
              </a:xfrm>
              <a:prstGeom prst="rect">
                <a:avLst/>
              </a:prstGeom>
              <a:blipFill>
                <a:blip r:embed="rId3"/>
                <a:stretch>
                  <a:fillRect l="-102" b="-11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8008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15" y="167657"/>
            <a:ext cx="11022772" cy="634083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SYP348293 A VMR-aided Hierarchical Federated Learning Network and Its Handover Scheme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D0825-E8B0-44F1-BCFF-2560288F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77561" y="6544974"/>
            <a:ext cx="2844800" cy="365125"/>
          </a:xfrm>
        </p:spPr>
        <p:txBody>
          <a:bodyPr/>
          <a:lstStyle/>
          <a:p>
            <a:fld id="{131B0077-D795-405F-B2E9-EB8BBEC332A5}" type="datetime1">
              <a:rPr lang="en-US"/>
              <a:t>9/6/2022</a:t>
            </a:fld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5614CF0-A3E3-4DCB-A195-DF915BFC8283}"/>
              </a:ext>
            </a:extLst>
          </p:cNvPr>
          <p:cNvSpPr txBox="1"/>
          <p:nvPr/>
        </p:nvSpPr>
        <p:spPr>
          <a:xfrm>
            <a:off x="106109" y="1153139"/>
            <a:ext cx="5958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VRMs serve as the second aggregator in the two-tier hierarchical federated learning architecture: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7435" y="813475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ADE38C-F103-4A3B-9C4D-6BAB22766093}"/>
              </a:ext>
            </a:extLst>
          </p:cNvPr>
          <p:cNvSpPr txBox="1"/>
          <p:nvPr/>
        </p:nvSpPr>
        <p:spPr>
          <a:xfrm>
            <a:off x="6127859" y="1198388"/>
            <a:ext cx="2192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handover to </a:t>
            </a:r>
            <a:r>
              <a:rPr lang="en-US" sz="14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D341B4-03F5-4EA9-A3D6-D4D3AAC0ADAD}"/>
              </a:ext>
            </a:extLst>
          </p:cNvPr>
          <p:cNvSpPr txBox="1">
            <a:spLocks/>
          </p:cNvSpPr>
          <p:nvPr/>
        </p:nvSpPr>
        <p:spPr>
          <a:xfrm>
            <a:off x="5968023" y="844441"/>
            <a:ext cx="110733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A89D7E7-43AA-434C-9F14-90CD6B86B90C}"/>
              </a:ext>
            </a:extLst>
          </p:cNvPr>
          <p:cNvSpPr txBox="1">
            <a:spLocks/>
          </p:cNvSpPr>
          <p:nvPr/>
        </p:nvSpPr>
        <p:spPr>
          <a:xfrm>
            <a:off x="5968023" y="2219586"/>
            <a:ext cx="1220807" cy="4199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C3A1F18-25E3-4C21-9C2E-92291E4D8652}"/>
              </a:ext>
            </a:extLst>
          </p:cNvPr>
          <p:cNvSpPr txBox="1"/>
          <p:nvPr/>
        </p:nvSpPr>
        <p:spPr>
          <a:xfrm>
            <a:off x="6197292" y="3450154"/>
            <a:ext cx="58105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estimated 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200" b="1" i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stay time;  </a:t>
            </a:r>
          </a:p>
          <a:p>
            <a:pPr algn="just"/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</a:t>
            </a:r>
            <a:r>
              <a:rPr lang="zh-CN" alt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</a:t>
            </a:r>
            <a:r>
              <a:rPr lang="en-US" sz="1200" dirty="0">
                <a:solidFill>
                  <a:schemeClr val="accent1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round, i.e., we have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k’</a:t>
            </a:r>
            <a:r>
              <a:rPr lang="en-US" sz="1200" b="1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) relay aggregations left</a:t>
            </a:r>
          </a:p>
          <a:p>
            <a:pPr algn="just"/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T_2</a:t>
            </a:r>
            <a:r>
              <a:rPr lang="zh-CN" alt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--- The time for </a:t>
            </a:r>
            <a:r>
              <a:rPr lang="en-US" sz="12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finish global aggregation in next round (</a:t>
            </a:r>
            <a:r>
              <a:rPr lang="en-US" sz="1200" b="1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b="1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relay aggregations) </a:t>
            </a:r>
          </a:p>
          <a:p>
            <a:pPr algn="just"/>
            <a:r>
              <a:rPr lang="en-US" sz="1200" b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= T_1 +T_2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A4F3C56-EFD7-4D11-B2AC-42F756963806}"/>
              </a:ext>
            </a:extLst>
          </p:cNvPr>
          <p:cNvSpPr txBox="1"/>
          <p:nvPr/>
        </p:nvSpPr>
        <p:spPr>
          <a:xfrm>
            <a:off x="6197293" y="4420993"/>
            <a:ext cx="5978895" cy="779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891" indent="-342891" algn="just">
              <a:lnSpc>
                <a:spcPct val="107000"/>
              </a:lnSpc>
              <a:buFont typeface="+mj-lt"/>
              <a:buAutoNum type="alphaLcParenR"/>
            </a:pP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&gt; </a:t>
            </a:r>
            <a:r>
              <a:rPr lang="en-US" sz="12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n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 handover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marL="342891" indent="-342891" algn="just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T_1 &lt; </a:t>
            </a:r>
            <a:r>
              <a:rPr lang="en-US" sz="1200" b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T_remain</a:t>
            </a:r>
            <a:r>
              <a:rPr 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&lt; </a:t>
            </a:r>
            <a:r>
              <a:rPr lang="en-US" sz="1200" b="1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T_train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handover after 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 in this round is finished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zh-CN" alt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VMRs ,UEs and the </a:t>
            </a:r>
            <a:r>
              <a:rPr lang="en-US" sz="1200" dirty="0" err="1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share the same global 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at handover.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9A15A48-616F-4014-91E4-ADF750B70449}"/>
              </a:ext>
            </a:extLst>
          </p:cNvPr>
          <p:cNvSpPr/>
          <p:nvPr/>
        </p:nvSpPr>
        <p:spPr>
          <a:xfrm>
            <a:off x="6197293" y="3450154"/>
            <a:ext cx="5894731" cy="17347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673D915-13BF-4332-A85A-2E5FB97F9853}"/>
              </a:ext>
            </a:extLst>
          </p:cNvPr>
          <p:cNvSpPr txBox="1">
            <a:spLocks/>
          </p:cNvSpPr>
          <p:nvPr/>
        </p:nvSpPr>
        <p:spPr>
          <a:xfrm>
            <a:off x="167537" y="4980155"/>
            <a:ext cx="191002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1C32017-56C4-4599-A475-80DDADDF1516}"/>
              </a:ext>
            </a:extLst>
          </p:cNvPr>
          <p:cNvSpPr txBox="1"/>
          <p:nvPr/>
        </p:nvSpPr>
        <p:spPr>
          <a:xfrm>
            <a:off x="182637" y="5326021"/>
            <a:ext cx="3201129" cy="479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1. T_1, T_2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signalings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upload to BS</a:t>
            </a: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to assists handover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decision at BS</a:t>
            </a:r>
            <a:r>
              <a:rPr lang="zh-CN" alt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E453E72-E662-4BC1-82CD-3A6EB312DB08}"/>
              </a:ext>
            </a:extLst>
          </p:cNvPr>
          <p:cNvSpPr txBox="1"/>
          <p:nvPr/>
        </p:nvSpPr>
        <p:spPr>
          <a:xfrm>
            <a:off x="167537" y="5825585"/>
            <a:ext cx="2608143" cy="478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2. The choice of </a:t>
            </a:r>
            <a:r>
              <a:rPr lang="en-US" sz="1200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and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sz="1200" i="1" baseline="-25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en-US" altLang="zh-CN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have impact on service continuity</a:t>
            </a:r>
            <a:endParaRPr lang="en-US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AFDB658-7C66-45F6-AC39-2BA72B9997FC}"/>
              </a:ext>
            </a:extLst>
          </p:cNvPr>
          <p:cNvSpPr txBox="1"/>
          <p:nvPr/>
        </p:nvSpPr>
        <p:spPr>
          <a:xfrm>
            <a:off x="3413087" y="5405018"/>
            <a:ext cx="36622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211648 </a:t>
            </a:r>
            <a:r>
              <a:rPr lang="en-US" sz="1200" b="1" dirty="0" err="1"/>
              <a:t>FS_AIMLsys</a:t>
            </a:r>
            <a:r>
              <a:rPr lang="en-US" sz="1200" dirty="0"/>
              <a:t>: WT#1.1 c.	Enhancements </a:t>
            </a:r>
            <a:r>
              <a:rPr lang="en-US" sz="1200" b="1" dirty="0"/>
              <a:t>of external parameter provisioning to 5GC </a:t>
            </a:r>
            <a:r>
              <a:rPr lang="en-US" sz="1200" dirty="0"/>
              <a:t>(e.g. expected UE activity behaviors, expected UE mobility, etc.) based on Application AI/ML operation.  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E85D867-BB02-435F-9EB7-D61D059D20DC}"/>
              </a:ext>
            </a:extLst>
          </p:cNvPr>
          <p:cNvSpPr txBox="1"/>
          <p:nvPr/>
        </p:nvSpPr>
        <p:spPr>
          <a:xfrm>
            <a:off x="7314452" y="5427554"/>
            <a:ext cx="43695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SP 211636 FS_VMR</a:t>
            </a:r>
            <a:r>
              <a:rPr lang="en-US" sz="1200" dirty="0"/>
              <a:t>: WT#1. efficient mobility and service continuity for UE or a group of UEs to efficiently deliver data during different mobility scenarios (including mobility of the mobile base station relays).   </a:t>
            </a:r>
          </a:p>
        </p:txBody>
      </p:sp>
      <p:pic>
        <p:nvPicPr>
          <p:cNvPr id="5" name="图片 4" descr="图片包含 图示&#10;&#10;描述已自动生成">
            <a:extLst>
              <a:ext uri="{FF2B5EF4-FFF2-40B4-BE49-F238E27FC236}">
                <a16:creationId xmlns:a16="http://schemas.microsoft.com/office/drawing/2014/main" id="{96CFE35B-D76A-4B57-8FD8-F1450C0BD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867" y="933089"/>
            <a:ext cx="4101947" cy="24308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17B49F86-7DCB-4FC9-8CC8-C10C54A6AE75}"/>
                  </a:ext>
                </a:extLst>
              </p:cNvPr>
              <p:cNvSpPr txBox="1"/>
              <p:nvPr/>
            </p:nvSpPr>
            <p:spPr>
              <a:xfrm>
                <a:off x="223495" y="1639660"/>
                <a:ext cx="5810568" cy="1849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layer: VMR --- UEs, one VMR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aggregation --- &gt; </a:t>
                </a:r>
                <a:r>
                  <a:rPr lang="en-US" sz="12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iterations</a:t>
                </a: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</a:t>
                </a:r>
                <a:r>
                  <a: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thUE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Local update at 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iteration: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Upload to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every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iterations: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100" i="1" baseline="-2500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100" i="1" baseline="-2500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brk m:alnAt="23"/>
                          </m:rPr>
                          <a:rPr lang="en-US" sz="11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At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11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-th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iteration, the gradient is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</m:acc>
                      </m:e>
                      <m:sub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  <m:sup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brk m:alnAt="23"/>
                              </m:rPr>
                              <a:rPr lang="en-US" sz="11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b>
                      <m:sup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en-US" sz="11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Partial aggregation ---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 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m:rPr>
                            <m:brk m:alnAt="9"/>
                          </m:rPr>
                          <a:rPr lang="en-US" sz="11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  <m:r>
                          <a:rPr lang="en-US" sz="11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f>
                              <m:f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acc>
                              <m:accPr>
                                <m:chr m:val="̃"/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acc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where </a:t>
                </a:r>
                <a14:m>
                  <m:oMath xmlns:m="http://schemas.openxmlformats.org/officeDocument/2006/math">
                    <m:r>
                      <m:rPr>
                        <m:brk m:alnAt="9"/>
                      </m:rPr>
                      <a:rPr lang="en-US" sz="11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𝑽</m:t>
                    </m:r>
                    <m:r>
                      <a:rPr lang="en-US" sz="1100" b="1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𝒊</m:t>
                    </m:r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set of UEs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serves; </a:t>
                </a:r>
              </a:p>
              <a:p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number of samples at 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UE;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1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m:rPr>
                            <m:brk m:alnAt="9"/>
                          </m:rPr>
                          <a:rPr lang="en-US" sz="11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  <m:r>
                          <a:rPr lang="en-US" sz="11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  Broadcast to UEs</a:t>
                </a:r>
                <a:endParaRPr lang="en-US" sz="1100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17B49F86-7DCB-4FC9-8CC8-C10C54A6AE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95" y="1639660"/>
                <a:ext cx="5810568" cy="1849865"/>
              </a:xfrm>
              <a:prstGeom prst="rect">
                <a:avLst/>
              </a:prstGeom>
              <a:blipFill>
                <a:blip r:embed="rId3"/>
                <a:stretch>
                  <a:fillRect l="-105" t="-330" r="-1049" b="-1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FE28E916-AE0E-4AE3-8B57-359FC126ED39}"/>
                  </a:ext>
                </a:extLst>
              </p:cNvPr>
              <p:cNvSpPr txBox="1"/>
              <p:nvPr/>
            </p:nvSpPr>
            <p:spPr>
              <a:xfrm>
                <a:off x="223495" y="3550828"/>
                <a:ext cx="5464075" cy="1489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 layer: BS --- VMRs, one BS global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aggregation --- &gt; </a:t>
                </a:r>
                <a:r>
                  <a:rPr lang="en-US" sz="12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200" b="1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aggregations</a:t>
                </a: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</a:t>
                </a:r>
                <a:r>
                  <a:rPr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VMR#i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,,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Upload to BS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every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aggregations: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100" i="1" baseline="-2500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zh-CN" altLang="en-US" sz="11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limLoc m:val="subSup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100" i="1" baseline="-25000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∈</m:t>
                            </m:r>
                            <m:r>
                              <m:rPr>
                                <m:brk m:alnAt="9"/>
                              </m:rPr>
                              <a:rPr lang="en-US" sz="11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  <m:r>
                              <a:rPr lang="en-US" sz="1100" b="1" i="1" baseline="-25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f>
                                  <m:fPr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den>
                                </m:f>
                                <m:acc>
                                  <m:accPr>
                                    <m:chr m:val="̃"/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</m:sub>
                              <m:sup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sup>
                            </m:sSubSup>
                          </m:e>
                        </m:nary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At </a:t>
                </a:r>
                <a:r>
                  <a:rPr lang="en-US" sz="1100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sz="1100" i="1" baseline="-250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11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-th </a:t>
                </a:r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partial aggregation, the gradient is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sz="1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b>
                      <m:sup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∈</m:t>
                            </m:r>
                            <m:r>
                              <m:rPr>
                                <m:brk m:alnAt="9"/>
                              </m:rPr>
                              <a:rPr lang="en-US" sz="11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  <m:r>
                              <a:rPr lang="en-US" sz="1100" b="1" i="1" baseline="-25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f>
                                  <m:fPr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den>
                                </m:f>
                                <m:acc>
                                  <m:accPr>
                                    <m:chr m:val="̃"/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</m:sub>
                              <m:sup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sup>
                            </m:sSubSup>
                          </m:e>
                        </m:nary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BS,</a:t>
                </a:r>
              </a:p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Global aggregation ---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 ← 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𝑟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 −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1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·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11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FE28E916-AE0E-4AE3-8B57-359FC126E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95" y="3550828"/>
                <a:ext cx="5464075" cy="1489447"/>
              </a:xfrm>
              <a:prstGeom prst="rect">
                <a:avLst/>
              </a:prstGeom>
              <a:blipFill>
                <a:blip r:embed="rId4"/>
                <a:stretch>
                  <a:fillRect l="-112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6CF29D04-96E9-4DF5-8B81-24C79F551786}"/>
              </a:ext>
            </a:extLst>
          </p:cNvPr>
          <p:cNvCxnSpPr>
            <a:cxnSpLocks/>
          </p:cNvCxnSpPr>
          <p:nvPr/>
        </p:nvCxnSpPr>
        <p:spPr>
          <a:xfrm>
            <a:off x="2077562" y="3008377"/>
            <a:ext cx="939959" cy="927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A9578873-AD93-4ECB-B3F8-0EF8165DA38C}"/>
              </a:ext>
            </a:extLst>
          </p:cNvPr>
          <p:cNvSpPr txBox="1"/>
          <p:nvPr/>
        </p:nvSpPr>
        <p:spPr>
          <a:xfrm>
            <a:off x="5968023" y="2603522"/>
            <a:ext cx="2352127" cy="581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Handover after global aggregation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Model same, no model transfer</a:t>
            </a:r>
          </a:p>
        </p:txBody>
      </p:sp>
    </p:spTree>
    <p:extLst>
      <p:ext uri="{BB962C8B-B14F-4D97-AF65-F5344CB8AC3E}">
        <p14:creationId xmlns:p14="http://schemas.microsoft.com/office/powerpoint/2010/main" val="175272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15" y="167657"/>
            <a:ext cx="11022772" cy="634083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SYP348293 A Handover Scheme in Hierarchical Federated Learning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D0825-E8B0-44F1-BCFF-2560288F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77561" y="6544974"/>
            <a:ext cx="2844800" cy="365125"/>
          </a:xfrm>
        </p:spPr>
        <p:txBody>
          <a:bodyPr/>
          <a:lstStyle/>
          <a:p>
            <a:fld id="{131B0077-D795-405F-B2E9-EB8BBEC332A5}" type="datetime1">
              <a:rPr lang="en-US"/>
              <a:t>9/6/2022</a:t>
            </a:fld>
            <a:endParaRPr lang="zh-CN" altLang="en-US" dirty="0"/>
          </a:p>
        </p:txBody>
      </p:sp>
      <p:sp>
        <p:nvSpPr>
          <p:cNvPr id="27" name="TextBox 11">
            <a:extLst>
              <a:ext uri="{FF2B5EF4-FFF2-40B4-BE49-F238E27FC236}">
                <a16:creationId xmlns:a16="http://schemas.microsoft.com/office/drawing/2014/main" id="{BCE13B00-0789-46A7-AC8D-E4918D220597}"/>
              </a:ext>
            </a:extLst>
          </p:cNvPr>
          <p:cNvSpPr txBox="1"/>
          <p:nvPr/>
        </p:nvSpPr>
        <p:spPr>
          <a:xfrm>
            <a:off x="10056476" y="2028563"/>
            <a:ext cx="20688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Filed &amp; Solution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CEE9BB9D-28ED-4249-B8FA-708C6C5ED5ED}"/>
              </a:ext>
            </a:extLst>
          </p:cNvPr>
          <p:cNvSpPr txBox="1"/>
          <p:nvPr/>
        </p:nvSpPr>
        <p:spPr>
          <a:xfrm>
            <a:off x="6910285" y="1001507"/>
            <a:ext cx="46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handover to </a:t>
            </a:r>
            <a:r>
              <a:rPr lang="en-US" sz="14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VMR </a:t>
            </a:r>
            <a:r>
              <a:rPr lang="en-US" sz="1400" b="1" i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local update</a:t>
            </a:r>
            <a:endParaRPr lang="en-US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2C6896CC-B44E-4EC6-AD33-24A209741495}"/>
              </a:ext>
            </a:extLst>
          </p:cNvPr>
          <p:cNvSpPr txBox="1">
            <a:spLocks/>
          </p:cNvSpPr>
          <p:nvPr/>
        </p:nvSpPr>
        <p:spPr>
          <a:xfrm>
            <a:off x="5831643" y="956085"/>
            <a:ext cx="110733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205459FE-0477-4B5C-B476-03A41CCC1D97}"/>
              </a:ext>
            </a:extLst>
          </p:cNvPr>
          <p:cNvGrpSpPr/>
          <p:nvPr/>
        </p:nvGrpSpPr>
        <p:grpSpPr>
          <a:xfrm>
            <a:off x="6027929" y="2789702"/>
            <a:ext cx="5978896" cy="1749257"/>
            <a:chOff x="6197292" y="3450154"/>
            <a:chExt cx="5978896" cy="1749257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41374CA0-258D-41A1-BACD-CA377BEB4FED}"/>
                </a:ext>
              </a:extLst>
            </p:cNvPr>
            <p:cNvSpPr txBox="1"/>
            <p:nvPr/>
          </p:nvSpPr>
          <p:spPr>
            <a:xfrm>
              <a:off x="6197292" y="3450154"/>
              <a:ext cx="581056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1200" b="1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T_remain</a:t>
              </a:r>
              <a:r>
                <a:rPr lang="en-US" sz="1200" b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--- estimated </a:t>
              </a:r>
              <a:r>
                <a:rPr lang="en-US" sz="1200" b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VMR </a:t>
              </a:r>
              <a:r>
                <a:rPr lang="en-US" sz="1200" b="1" i="1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stay time;  </a:t>
              </a:r>
            </a:p>
            <a:p>
              <a:pPr algn="just"/>
              <a:r>
                <a:rPr lang="en-US" sz="1200" b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T_1</a:t>
              </a:r>
              <a:r>
                <a:rPr lang="zh-CN" alt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--- The time for </a:t>
              </a:r>
              <a:r>
                <a:rPr lang="en-US" sz="1200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gNB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to finish </a:t>
              </a:r>
              <a:r>
                <a:rPr 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global aggregation 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in this round, i.e., we have (</a:t>
              </a:r>
              <a:r>
                <a:rPr lang="en-US" sz="1200" b="1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k’</a:t>
              </a:r>
              <a:r>
                <a:rPr lang="en-US" sz="1200" b="1" i="1" baseline="-250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sz="1200" b="1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&lt;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sz="1200" b="1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sz="1200" b="1" i="1" baseline="-250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) relay aggregations left</a:t>
              </a:r>
            </a:p>
            <a:p>
              <a:pPr algn="just"/>
              <a:r>
                <a:rPr lang="en-US" sz="1200" b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T_2</a:t>
              </a:r>
              <a:r>
                <a:rPr lang="zh-CN" alt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--- The time for </a:t>
              </a:r>
              <a:r>
                <a:rPr lang="en-US" sz="1200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gNB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to finish global aggregation in next round (</a:t>
              </a:r>
              <a:r>
                <a:rPr lang="en-US" sz="1200" b="1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sz="1200" b="1" i="1" baseline="-250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relay aggregations) </a:t>
              </a:r>
            </a:p>
            <a:p>
              <a:pPr algn="just"/>
              <a:r>
                <a:rPr lang="en-US" sz="1200" b="1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T_train</a:t>
              </a:r>
              <a:r>
                <a:rPr lang="en-US" sz="1200" b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= T_1 +T_2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CE7D9D06-8613-492E-A021-5F4D911EAC31}"/>
                </a:ext>
              </a:extLst>
            </p:cNvPr>
            <p:cNvSpPr txBox="1"/>
            <p:nvPr/>
          </p:nvSpPr>
          <p:spPr>
            <a:xfrm>
              <a:off x="6197293" y="4420993"/>
              <a:ext cx="5978895" cy="7784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</a:pPr>
              <a:r>
                <a:rPr lang="en-US" altLang="zh-CN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a). If </a:t>
              </a:r>
              <a:r>
                <a:rPr lang="en-US" sz="1200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T_remain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&gt; </a:t>
              </a:r>
              <a:r>
                <a:rPr lang="en-US" sz="1200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T_train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, n</a:t>
              </a:r>
              <a:r>
                <a:rPr lang="en-US" altLang="zh-CN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o handover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;</a:t>
              </a:r>
            </a:p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US" altLang="zh-CN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b). If </a:t>
              </a:r>
              <a:r>
                <a:rPr lang="en-US" sz="1200" b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T_1 &lt; </a:t>
              </a:r>
              <a:r>
                <a:rPr lang="en-US" sz="1200" b="1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T_remain</a:t>
              </a:r>
              <a:r>
                <a:rPr lang="en-US" sz="1200" b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 &lt; </a:t>
              </a:r>
              <a:r>
                <a:rPr lang="en-US" sz="1200" b="1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T_train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handover after 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global aggregation in this round is finished</a:t>
              </a:r>
            </a:p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US" altLang="zh-CN" sz="1200" dirty="0">
                  <a:solidFill>
                    <a:srgbClr val="FF0000"/>
                  </a:solidFill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Note</a:t>
              </a:r>
              <a:r>
                <a:rPr lang="zh-CN" alt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1200" dirty="0">
                  <a:solidFill>
                    <a:srgbClr val="FF0000"/>
                  </a:solidFill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all </a:t>
              </a:r>
              <a:r>
                <a:rPr 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VMRs ,UEs and the </a:t>
              </a:r>
              <a:r>
                <a:rPr lang="en-US" sz="1200" dirty="0" err="1">
                  <a:solidFill>
                    <a:srgbClr val="FF0000"/>
                  </a:solidFill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gNB</a:t>
              </a:r>
              <a:r>
                <a:rPr lang="en-US" altLang="zh-CN" sz="1200" dirty="0">
                  <a:solidFill>
                    <a:srgbClr val="FF0000"/>
                  </a:solidFill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share the same global </a:t>
              </a:r>
              <a:r>
                <a:rPr 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model at handover.</a:t>
              </a:r>
              <a:endPara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8FCC0B75-151A-4DFE-A2E4-98C060D8A776}"/>
                </a:ext>
              </a:extLst>
            </p:cNvPr>
            <p:cNvSpPr/>
            <p:nvPr/>
          </p:nvSpPr>
          <p:spPr>
            <a:xfrm>
              <a:off x="6197293" y="3450154"/>
              <a:ext cx="5894731" cy="173470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8" name="Title 1">
            <a:extLst>
              <a:ext uri="{FF2B5EF4-FFF2-40B4-BE49-F238E27FC236}">
                <a16:creationId xmlns:a16="http://schemas.microsoft.com/office/drawing/2014/main" id="{2E5448BD-16EE-476C-8415-029ED1BA93FA}"/>
              </a:ext>
            </a:extLst>
          </p:cNvPr>
          <p:cNvSpPr txBox="1">
            <a:spLocks/>
          </p:cNvSpPr>
          <p:nvPr/>
        </p:nvSpPr>
        <p:spPr>
          <a:xfrm>
            <a:off x="5971425" y="4667121"/>
            <a:ext cx="3308655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87A7D467-07D9-4E3C-A373-2D33F654726A}"/>
              </a:ext>
            </a:extLst>
          </p:cNvPr>
          <p:cNvSpPr txBox="1"/>
          <p:nvPr/>
        </p:nvSpPr>
        <p:spPr>
          <a:xfrm>
            <a:off x="5997582" y="5012987"/>
            <a:ext cx="5545180" cy="280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1. T_1, T_2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signalings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 upload to BS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to assists handover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decision at BS</a:t>
            </a:r>
            <a:r>
              <a:rPr lang="zh-CN" alt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sz="12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ECA0A197-60AE-493B-BD6B-BFBE0D88BFF8}"/>
              </a:ext>
            </a:extLst>
          </p:cNvPr>
          <p:cNvSpPr txBox="1"/>
          <p:nvPr/>
        </p:nvSpPr>
        <p:spPr>
          <a:xfrm>
            <a:off x="6005782" y="5256677"/>
            <a:ext cx="4517975" cy="280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choice of k1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k2 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impact on service continuity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图片 40" descr="图片包含 图示&#10;&#10;描述已自动生成">
            <a:extLst>
              <a:ext uri="{FF2B5EF4-FFF2-40B4-BE49-F238E27FC236}">
                <a16:creationId xmlns:a16="http://schemas.microsoft.com/office/drawing/2014/main" id="{C13B7869-A275-473D-A8E9-652EC8A77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82" y="960294"/>
            <a:ext cx="3797099" cy="2250221"/>
          </a:xfrm>
          <a:prstGeom prst="rect">
            <a:avLst/>
          </a:prstGeom>
        </p:spPr>
      </p:pic>
      <p:sp>
        <p:nvSpPr>
          <p:cNvPr id="42" name="Title 1">
            <a:extLst>
              <a:ext uri="{FF2B5EF4-FFF2-40B4-BE49-F238E27FC236}">
                <a16:creationId xmlns:a16="http://schemas.microsoft.com/office/drawing/2014/main" id="{AF2F499F-81C3-41BB-B15E-DAEA6AAD3A24}"/>
              </a:ext>
            </a:extLst>
          </p:cNvPr>
          <p:cNvSpPr txBox="1">
            <a:spLocks/>
          </p:cNvSpPr>
          <p:nvPr/>
        </p:nvSpPr>
        <p:spPr>
          <a:xfrm>
            <a:off x="43209" y="876660"/>
            <a:ext cx="1220807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02EEED06-640A-42DC-B590-83209495045A}"/>
              </a:ext>
            </a:extLst>
          </p:cNvPr>
          <p:cNvGrpSpPr/>
          <p:nvPr/>
        </p:nvGrpSpPr>
        <p:grpSpPr>
          <a:xfrm>
            <a:off x="99976" y="3429000"/>
            <a:ext cx="5927954" cy="2562400"/>
            <a:chOff x="141884" y="3672464"/>
            <a:chExt cx="5927954" cy="2562400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A3EEDD1F-E537-433D-AC9A-0CC0DCBA0844}"/>
                </a:ext>
              </a:extLst>
            </p:cNvPr>
            <p:cNvSpPr txBox="1"/>
            <p:nvPr/>
          </p:nvSpPr>
          <p:spPr>
            <a:xfrm>
              <a:off x="141884" y="3672464"/>
              <a:ext cx="59279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VRMs serve as the second aggregator in the two-tier hierarchical federated learning architecture: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80F05000-FFC0-4443-9C9E-A1C3BB4A3E0A}"/>
                </a:ext>
              </a:extLst>
            </p:cNvPr>
            <p:cNvSpPr txBox="1"/>
            <p:nvPr/>
          </p:nvSpPr>
          <p:spPr>
            <a:xfrm>
              <a:off x="259269" y="4158985"/>
              <a:ext cx="5810568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First layer: VMR --- UEs, one VMR 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partial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aggregation --- &gt; </a:t>
              </a:r>
              <a:r>
                <a:rPr lang="en-US" sz="1200" b="1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sz="1200" b="1" i="1" baseline="-250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iterations</a:t>
              </a:r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</a:p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</a:t>
              </a:r>
              <a:r>
                <a: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</a:t>
              </a:r>
              <a:r>
                <a:rPr lang="en-US" altLang="zh-CN" sz="11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</a:t>
              </a:r>
              <a:r>
                <a:rPr lang="en-US" altLang="zh-CN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</a:p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Local update </a:t>
              </a:r>
              <a:r>
                <a:rPr lang="en-US" sz="1100" b="1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sz="1100" b="1" i="1" baseline="-250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1 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times and transmit the model to </a:t>
              </a:r>
              <a:r>
                <a:rPr lang="en-US" altLang="zh-CN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; </a:t>
              </a:r>
            </a:p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 </a:t>
              </a:r>
              <a:r>
                <a:rPr lang="en-US" altLang="zh-CN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</a:p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Aggregate local models and</a:t>
              </a:r>
              <a:r>
                <a: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broadcast to UEs</a:t>
              </a:r>
              <a:endParaRPr lang="en-US" sz="1100" i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09BB69CB-4303-4247-B377-6EE213FB1DAD}"/>
                </a:ext>
              </a:extLst>
            </p:cNvPr>
            <p:cNvSpPr txBox="1"/>
            <p:nvPr/>
          </p:nvSpPr>
          <p:spPr>
            <a:xfrm>
              <a:off x="259269" y="5265368"/>
              <a:ext cx="5464075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Second layer: 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--- VMRs, one BS global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aggregation --- &gt; </a:t>
              </a:r>
              <a:r>
                <a:rPr lang="en-US" sz="1200" b="1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sz="1200" b="1" i="1" baseline="-250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partial aggregations</a:t>
              </a:r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</a:p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</a:t>
              </a:r>
              <a:r>
                <a:rPr lang="zh-CN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VMR#i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,,</a:t>
              </a:r>
            </a:p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Local aggregation </a:t>
              </a:r>
              <a:r>
                <a:rPr lang="en-US" sz="1100" b="1" i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sz="1100" b="1" i="1" baseline="-250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times and transmit the model to </a:t>
              </a:r>
              <a:r>
                <a:rPr lang="en-US" altLang="zh-CN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endPara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 </a:t>
              </a:r>
              <a:r>
                <a:rPr lang="en-US" altLang="zh-CN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</a:p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Global aggregation and broadcast to VMRs</a:t>
              </a:r>
            </a:p>
          </p:txBody>
        </p:sp>
      </p:grp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EE4E6937-900E-411D-80E5-DE0C380E7E56}"/>
              </a:ext>
            </a:extLst>
          </p:cNvPr>
          <p:cNvCxnSpPr>
            <a:cxnSpLocks/>
          </p:cNvCxnSpPr>
          <p:nvPr/>
        </p:nvCxnSpPr>
        <p:spPr>
          <a:xfrm flipH="1">
            <a:off x="3201320" y="4758432"/>
            <a:ext cx="28703" cy="263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0CDAAFD0-DF29-4701-92D4-BFDD798F9B58}"/>
              </a:ext>
            </a:extLst>
          </p:cNvPr>
          <p:cNvGrpSpPr/>
          <p:nvPr/>
        </p:nvGrpSpPr>
        <p:grpSpPr>
          <a:xfrm>
            <a:off x="5888869" y="1983167"/>
            <a:ext cx="4887109" cy="673731"/>
            <a:chOff x="5968023" y="2219586"/>
            <a:chExt cx="4887109" cy="673731"/>
          </a:xfrm>
        </p:grpSpPr>
        <p:sp>
          <p:nvSpPr>
            <p:cNvPr id="49" name="Title 1">
              <a:extLst>
                <a:ext uri="{FF2B5EF4-FFF2-40B4-BE49-F238E27FC236}">
                  <a16:creationId xmlns:a16="http://schemas.microsoft.com/office/drawing/2014/main" id="{147A340D-1A72-4280-A9E9-1C206AE72CB2}"/>
                </a:ext>
              </a:extLst>
            </p:cNvPr>
            <p:cNvSpPr txBox="1">
              <a:spLocks/>
            </p:cNvSpPr>
            <p:nvPr/>
          </p:nvSpPr>
          <p:spPr>
            <a:xfrm>
              <a:off x="5968023" y="2219586"/>
              <a:ext cx="1220807" cy="41992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3668" rtl="0" eaLnBrk="1" latinLnBrk="0" hangingPunct="1">
                <a:spcBef>
                  <a:spcPct val="0"/>
                </a:spcBef>
                <a:buNone/>
                <a:defRPr kumimoji="1" sz="3198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US" sz="1600" b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Solution: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D8A8C428-04CD-4530-BC38-DC5607C521FD}"/>
                </a:ext>
              </a:extLst>
            </p:cNvPr>
            <p:cNvSpPr txBox="1"/>
            <p:nvPr/>
          </p:nvSpPr>
          <p:spPr>
            <a:xfrm>
              <a:off x="6997236" y="2247563"/>
              <a:ext cx="3857896" cy="6457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Handover after global aggregation</a:t>
              </a:r>
            </a:p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Model same, no model transfer</a:t>
              </a:r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id="{669EC2E7-DB9D-48A8-9F60-2F4018C64560}"/>
              </a:ext>
            </a:extLst>
          </p:cNvPr>
          <p:cNvSpPr txBox="1"/>
          <p:nvPr/>
        </p:nvSpPr>
        <p:spPr>
          <a:xfrm>
            <a:off x="5971425" y="1296083"/>
            <a:ext cx="4665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1). extra model transfer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2). data/model poisoning between “local aggregated models”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C0BA2664-5FEC-4805-83A6-749F33F3D50A}"/>
              </a:ext>
            </a:extLst>
          </p:cNvPr>
          <p:cNvSpPr txBox="1"/>
          <p:nvPr/>
        </p:nvSpPr>
        <p:spPr>
          <a:xfrm>
            <a:off x="6027929" y="5599918"/>
            <a:ext cx="60973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KI#4</a:t>
            </a:r>
            <a:r>
              <a:rPr lang="en-GB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Enhancing External Parameter Provisioning &amp; </a:t>
            </a:r>
          </a:p>
          <a:p>
            <a:r>
              <a:rPr lang="en-GB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KI#7</a:t>
            </a:r>
            <a:r>
              <a:rPr lang="en-GB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5GS Assistance to Federated Learning Operation.</a:t>
            </a:r>
            <a:endParaRPr lang="en-US" sz="12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84382"/>
      </p:ext>
    </p:extLst>
  </p:cSld>
  <p:clrMapOvr>
    <a:masterClrMapping/>
  </p:clrMapOvr>
</p:sld>
</file>

<file path=ppt/theme/theme1.xml><?xml version="1.0" encoding="utf-8"?>
<a:theme xmlns:a="http://schemas.openxmlformats.org/drawingml/2006/main" name="XR Simulation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XR Simulation" id="{82999095-3E13-4A01-A4F3-78C82C613142}" vid="{F18BA4B9-A00F-492A-84AF-A81E46C930C4}"/>
    </a:ext>
  </a:extLst>
</a:theme>
</file>

<file path=ppt/theme/theme2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XR Simul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R Simulation" id="{13C9A391-F320-4CEE-A7F2-982109871C17}" vid="{4059AD7A-7A1C-44D0-BC1F-662FFED3300B}"/>
    </a:ext>
  </a:extLst>
</a:theme>
</file>

<file path=ppt/theme/theme4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XR Simulation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R Simulation" id="{13C9A391-F320-4CEE-A7F2-982109871C17}" vid="{4059AD7A-7A1C-44D0-BC1F-662FFED3300B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C8B9D4742BFB49B26D0BA2DD6AE53A" ma:contentTypeVersion="12" ma:contentTypeDescription="Create a new document." ma:contentTypeScope="" ma:versionID="ef177fd377a7f7a4f269c61837ae69f2">
  <xsd:schema xmlns:xsd="http://www.w3.org/2001/XMLSchema" xmlns:xs="http://www.w3.org/2001/XMLSchema" xmlns:p="http://schemas.microsoft.com/office/2006/metadata/properties" xmlns:ns2="fed6b700-95b7-4bcd-9420-776afa9d3ef7" xmlns:ns3="55d979c1-5249-49b1-9d13-48b77d465bf7" targetNamespace="http://schemas.microsoft.com/office/2006/metadata/properties" ma:root="true" ma:fieldsID="6614d69d44aa2745d8a4e4ee28e5dffa" ns2:_="" ns3:_="">
    <xsd:import namespace="fed6b700-95b7-4bcd-9420-776afa9d3ef7"/>
    <xsd:import namespace="55d979c1-5249-49b1-9d13-48b77d465b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6b700-95b7-4bcd-9420-776afa9d3e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d979c1-5249-49b1-9d13-48b77d465bf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8299FE-1751-4685-BB8D-D87855EA8328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55d979c1-5249-49b1-9d13-48b77d465bf7"/>
    <ds:schemaRef ds:uri="fed6b700-95b7-4bcd-9420-776afa9d3ef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06E36D1-E37C-4E1A-83FA-B92DFDA7EF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2A9A88-2874-4F97-9189-22E116BDB942}">
  <ds:schemaRefs>
    <ds:schemaRef ds:uri="55d979c1-5249-49b1-9d13-48b77d465bf7"/>
    <ds:schemaRef ds:uri="fed6b700-95b7-4bcd-9420-776afa9d3ef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XR Simulation</Template>
  <TotalTime>1650</TotalTime>
  <Words>2018</Words>
  <Application>Microsoft Office PowerPoint</Application>
  <PresentationFormat>宽屏</PresentationFormat>
  <Paragraphs>148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5</vt:i4>
      </vt:variant>
    </vt:vector>
  </HeadingPairs>
  <TitlesOfParts>
    <vt:vector size="21" baseType="lpstr">
      <vt:lpstr>等线</vt:lpstr>
      <vt:lpstr>ＭＳ Ｐゴシック</vt:lpstr>
      <vt:lpstr>宋体</vt:lpstr>
      <vt:lpstr>SST</vt:lpstr>
      <vt:lpstr>SST Japanese Pro Regular</vt:lpstr>
      <vt:lpstr>Arial</vt:lpstr>
      <vt:lpstr>Calibri</vt:lpstr>
      <vt:lpstr>Calibri Light</vt:lpstr>
      <vt:lpstr>Cambria Math</vt:lpstr>
      <vt:lpstr>Times New Roman</vt:lpstr>
      <vt:lpstr>Wingdings 2</vt:lpstr>
      <vt:lpstr>XR Simulation</vt:lpstr>
      <vt:lpstr>HDOfficeLightV0</vt:lpstr>
      <vt:lpstr>1_XR Simulation</vt:lpstr>
      <vt:lpstr>1_HDOfficeLightV0</vt:lpstr>
      <vt:lpstr>3_XR Simulation</vt:lpstr>
      <vt:lpstr>SYP348293 A VMR-aided Hierarchical Federated Learning Network and Its Handover Scheme</vt:lpstr>
      <vt:lpstr>SYP348293 A VMR-aided Hierarchical Federated Learning Network and Its Handover Scheme</vt:lpstr>
      <vt:lpstr>SYP348293 A VMR-aided Hierarchical Federated Learning Network and Its Handover Scheme</vt:lpstr>
      <vt:lpstr>SYP348293 A VMR-aided Hierarchical Federated Learning Network and Its Handover Scheme</vt:lpstr>
      <vt:lpstr>SYP348293 A Handover Scheme in Hierarchical Federated Learning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Timeline_v3_20200413</dc:title>
  <dc:creator>Liu, Min</dc:creator>
  <cp:lastModifiedBy>Zheng, Ce</cp:lastModifiedBy>
  <cp:revision>476</cp:revision>
  <dcterms:created xsi:type="dcterms:W3CDTF">2020-08-05T02:57:46Z</dcterms:created>
  <dcterms:modified xsi:type="dcterms:W3CDTF">2022-09-06T07:04:12Z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0x010100FDC8B9D4742BFB49B26D0BA2DD6AE53A</vt:lpwstr>
  </property>
</Properties>
</file>