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4"/>
    <p:sldMasterId id="2147483726" r:id="rId5"/>
    <p:sldMasterId id="2147483741" r:id="rId6"/>
    <p:sldMasterId id="2147483828" r:id="rId7"/>
    <p:sldMasterId id="2147483892" r:id="rId8"/>
  </p:sldMasterIdLst>
  <p:notesMasterIdLst>
    <p:notesMasterId r:id="rId10"/>
  </p:notesMasterIdLst>
  <p:sldIdLst>
    <p:sldId id="5715" r:id="rId9"/>
  </p:sldIdLst>
  <p:sldSz cx="12192000" cy="6858000"/>
  <p:notesSz cx="6858000" cy="9144000"/>
  <p:defaultTextStyle>
    <a:defPPr>
      <a:defRPr lang="ja-JP"/>
    </a:defPPr>
    <a:lvl1pPr marL="0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66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9325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398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864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331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7974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1263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729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, Haojin" initials="LH" lastIdx="11" clrIdx="0">
    <p:extLst>
      <p:ext uri="{19B8F6BF-5375-455C-9EA6-DF929625EA0E}">
        <p15:presenceInfo xmlns:p15="http://schemas.microsoft.com/office/powerpoint/2012/main" userId="S-1-5-21-376907524-191846188-1232828436-620723" providerId="AD"/>
      </p:ext>
    </p:extLst>
  </p:cmAuthor>
  <p:cmAuthor id="2" name="Sun, Chen" initials="SC" lastIdx="1" clrIdx="1">
    <p:extLst>
      <p:ext uri="{19B8F6BF-5375-455C-9EA6-DF929625EA0E}">
        <p15:presenceInfo xmlns:p15="http://schemas.microsoft.com/office/powerpoint/2012/main" userId="S::Chen.Sun@sony.com::69dac494-6c0f-45a1-88cd-9ab9dacb0cc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D0E8"/>
    <a:srgbClr val="524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2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38F72-EAF8-42C5-B097-6EB59016186E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39242-E084-456E-BFD9-41D83BCAF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94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gi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gi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4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06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395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2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1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77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39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5995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 algn="ctr">
              <a:buNone/>
              <a:defRPr sz="2798"/>
            </a:lvl2pPr>
            <a:lvl3pPr marL="913668" indent="0" algn="ctr">
              <a:buNone/>
              <a:defRPr sz="2398"/>
            </a:lvl3pPr>
            <a:lvl4pPr marL="1370502" indent="0" algn="ctr">
              <a:buNone/>
              <a:defRPr sz="1998"/>
            </a:lvl4pPr>
            <a:lvl5pPr marL="1827337" indent="0" algn="ctr">
              <a:buNone/>
              <a:defRPr sz="1998"/>
            </a:lvl5pPr>
            <a:lvl6pPr marL="2284171" indent="0" algn="ctr">
              <a:buNone/>
              <a:defRPr sz="1998"/>
            </a:lvl6pPr>
            <a:lvl7pPr marL="2741005" indent="0" algn="ctr">
              <a:buNone/>
              <a:defRPr sz="1998"/>
            </a:lvl7pPr>
            <a:lvl8pPr marL="3197839" indent="0" algn="ctr">
              <a:buNone/>
              <a:defRPr sz="1998"/>
            </a:lvl8pPr>
            <a:lvl9pPr marL="3654674" indent="0" algn="ctr">
              <a:buNone/>
              <a:defRPr sz="1998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07967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59141"/>
      </p:ext>
    </p:extLst>
  </p:cSld>
  <p:clrMapOvr>
    <a:masterClrMapping/>
  </p:clrMapOvr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5995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4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3355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50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2240"/>
      </p:ext>
    </p:extLst>
  </p:cSld>
  <p:clrMapOvr>
    <a:masterClrMapping/>
  </p:clrMapOvr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1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852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7551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7424"/>
      </p:ext>
    </p:extLst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75787"/>
      </p:ext>
    </p:extLst>
  </p:cSld>
  <p:clrMapOvr>
    <a:masterClrMapping/>
  </p:clrMapOvr>
  <p:hf sldNum="0"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310021"/>
      </p:ext>
    </p:extLst>
  </p:cSld>
  <p:clrMapOvr>
    <a:masterClrMapping/>
  </p:clrMapOvr>
  <p:hf sldNum="0"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96538"/>
      </p:ext>
    </p:extLst>
  </p:cSld>
  <p:clrMapOvr>
    <a:masterClrMapping/>
  </p:clrMapOvr>
  <p:hf sldNum="0"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200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51130"/>
      </p:ext>
    </p:extLst>
  </p:cSld>
  <p:clrMapOvr>
    <a:masterClrMapping/>
  </p:clrMapOvr>
  <p:hf sldNum="0"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61941"/>
      </p:ext>
    </p:extLst>
  </p:cSld>
  <p:clrMapOvr>
    <a:masterClrMapping/>
  </p:clrMapOvr>
  <p:hf sldNum="0"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0363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45987"/>
      </p:ext>
    </p:extLst>
  </p:cSld>
  <p:clrMapOvr>
    <a:masterClrMapping/>
  </p:clrMapOvr>
  <p:hf sldNum="0"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19377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97473"/>
            <a:ext cx="10752050" cy="13837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276742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7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79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212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92104"/>
      </p:ext>
    </p:extLst>
  </p:cSld>
  <p:clrMapOvr>
    <a:masterClrMapping/>
  </p:clrMapOvr>
  <p:hf sldNum="0"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850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455161"/>
      </p:ext>
    </p:extLst>
  </p:cSld>
  <p:clrMapOvr>
    <a:masterClrMapping/>
  </p:clrMapOvr>
  <p:hf sldNum="0"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871767"/>
      </p:ext>
    </p:extLst>
  </p:cSld>
  <p:clrMapOvr>
    <a:masterClrMapping/>
  </p:clrMapOvr>
  <p:hf sldNum="0"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851191"/>
      </p:ext>
    </p:extLst>
  </p:cSld>
  <p:clrMapOvr>
    <a:masterClrMapping/>
  </p:clrMapOvr>
  <p:hf sldNum="0"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387450"/>
      </p:ext>
    </p:extLst>
  </p:cSld>
  <p:clrMapOvr>
    <a:masterClrMapping/>
  </p:clrMapOvr>
  <p:hf sldNum="0"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99814"/>
      </p:ext>
    </p:extLst>
  </p:cSld>
  <p:clrMapOvr>
    <a:masterClrMapping/>
  </p:clrMapOvr>
  <p:hf sldNum="0"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05959"/>
      </p:ext>
    </p:extLst>
  </p:cSld>
  <p:clrMapOvr>
    <a:masterClrMapping/>
  </p:clrMapOvr>
  <p:hf sldNum="0"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581753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cxnSp>
        <p:nvCxnSpPr>
          <p:cNvPr id="27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1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97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088653"/>
      </p:ext>
    </p:extLst>
  </p:cSld>
  <p:clrMapOvr>
    <a:masterClrMapping/>
  </p:clrMapOvr>
  <p:hf sldNum="0"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97516"/>
      </p:ext>
    </p:extLst>
  </p:cSld>
  <p:clrMapOvr>
    <a:masterClrMapping/>
  </p:clrMapOvr>
  <p:hf sldNum="0"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6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827160"/>
      </p:ext>
    </p:extLst>
  </p:cSld>
  <p:clrMapOvr>
    <a:masterClrMapping/>
  </p:clrMapOvr>
  <p:hf sldNum="0"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345195"/>
      </p:ext>
    </p:extLst>
  </p:cSld>
  <p:clrMapOvr>
    <a:masterClrMapping/>
  </p:clrMapOvr>
  <p:hf sldNum="0"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64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629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720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532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851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39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None/>
            </a:pPr>
            <a:r>
              <a:rPr kumimoji="1" lang="en-US" altLang="ja-JP" sz="2099"/>
              <a:t>c</a:t>
            </a:r>
            <a:endParaRPr kumimoji="1" lang="ja-JP" altLang="en-US" sz="2099"/>
          </a:p>
        </p:txBody>
      </p: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3" name="Picture 22" descr="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pic>
        <p:nvPicPr>
          <p:cNvPr id="26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cxnSp>
        <p:nvCxnSpPr>
          <p:cNvPr id="14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sp>
        <p:nvSpPr>
          <p:cNvPr id="19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9723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5006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451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0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7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961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172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3521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4724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24314"/>
      </p:ext>
    </p:extLst>
  </p:cSld>
  <p:clrMapOvr>
    <a:masterClrMapping/>
  </p:clrMapOvr>
  <p:hf sldNum="0"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9" name="Picture 18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3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885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945111"/>
      </p:ext>
    </p:extLst>
  </p:cSld>
  <p:clrMapOvr>
    <a:masterClrMapping/>
  </p:clrMapOvr>
  <p:hf sldNum="0"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887279"/>
      </p:ext>
    </p:extLst>
  </p:cSld>
  <p:clrMapOvr>
    <a:masterClrMapping/>
  </p:clrMapOvr>
  <p:hf sldNum="0"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746438"/>
      </p:ext>
    </p:extLst>
  </p:cSld>
  <p:clrMapOvr>
    <a:masterClrMapping/>
  </p:clrMapOvr>
  <p:hf sldNum="0"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852075"/>
      </p:ext>
    </p:extLst>
  </p:cSld>
  <p:clrMapOvr>
    <a:masterClrMapping/>
  </p:clrMapOvr>
  <p:hf sldNum="0"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431704"/>
      </p:ext>
    </p:extLst>
  </p:cSld>
  <p:clrMapOvr>
    <a:masterClrMapping/>
  </p:clrMapOvr>
  <p:hf sldNum="0"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43920"/>
      </p:ext>
    </p:extLst>
  </p:cSld>
  <p:clrMapOvr>
    <a:masterClrMapping/>
  </p:clrMapOvr>
  <p:hf sldNum="0" hd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283508"/>
      </p:ext>
    </p:extLst>
  </p:cSld>
  <p:clrMapOvr>
    <a:masterClrMapping/>
  </p:clrMapOvr>
  <p:hf sldNum="0"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33888"/>
      </p:ext>
    </p:extLst>
  </p:cSld>
  <p:clrMapOvr>
    <a:masterClrMapping/>
  </p:clrMapOvr>
  <p:hf sldNum="0"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37181"/>
      </p:ext>
    </p:extLst>
  </p:cSld>
  <p:clrMapOvr>
    <a:masterClrMapping/>
  </p:clrMapOvr>
  <p:hf sldNum="0" hdr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401505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6" name="正方形/長方形 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2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683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0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 bwMode="gray">
          <a:xfrm>
            <a:off x="719977" y="5938628"/>
            <a:ext cx="10752049" cy="6033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 kern="120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5" name="Picture 4" descr="20th_logo_H_cn_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27" y="4724844"/>
            <a:ext cx="3138550" cy="1151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667" y="2637096"/>
            <a:ext cx="2524669" cy="73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3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39A1B19A-663A-4F84-B34B-513587E97D8C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2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10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67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67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1088171" rtl="0" eaLnBrk="1" latinLnBrk="0" hangingPunct="1">
        <a:spcBef>
          <a:spcPct val="0"/>
        </a:spcBef>
        <a:buNone/>
        <a:defRPr kumimoji="1" sz="5194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065" indent="-408065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3795" kern="1200">
          <a:solidFill>
            <a:schemeClr val="tx1"/>
          </a:solidFill>
          <a:latin typeface="+mj-ea"/>
          <a:ea typeface="+mj-ea"/>
          <a:cs typeface="+mn-cs"/>
        </a:defRPr>
      </a:lvl1pPr>
      <a:lvl2pPr marL="884138" indent="-340054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3297" kern="1200">
          <a:solidFill>
            <a:schemeClr val="tx1"/>
          </a:solidFill>
          <a:latin typeface="+mj-ea"/>
          <a:ea typeface="+mj-ea"/>
          <a:cs typeface="+mn-cs"/>
        </a:defRPr>
      </a:lvl2pPr>
      <a:lvl3pPr marL="1360214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897" kern="1200">
          <a:solidFill>
            <a:schemeClr val="tx1"/>
          </a:solidFill>
          <a:latin typeface="+mj-ea"/>
          <a:ea typeface="+mj-ea"/>
          <a:cs typeface="+mn-cs"/>
        </a:defRPr>
      </a:lvl3pPr>
      <a:lvl4pPr marL="1904299" indent="-272043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4pPr>
      <a:lvl5pPr marL="2448385" indent="-272043" algn="l" defTabSz="1088171" rtl="0" eaLnBrk="1" latinLnBrk="0" hangingPunct="1">
        <a:spcBef>
          <a:spcPct val="20000"/>
        </a:spcBef>
        <a:buFont typeface="Arial" pitchFamily="34" charset="0"/>
        <a:buChar char="»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5pPr>
      <a:lvl6pPr marL="2992470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536556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080642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624727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40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8171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2256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6342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20428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4513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860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26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1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</p:sldLayoutIdLst>
  <p:hf sldNum="0" hdr="0"/>
  <p:txStyles>
    <p:titleStyle>
      <a:lvl1pPr algn="l" defTabSz="91366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17" indent="-228417" algn="l" defTabSz="913668" rtl="0" eaLnBrk="1" latinLnBrk="0" hangingPunct="1">
        <a:lnSpc>
          <a:spcPct val="90000"/>
        </a:lnSpc>
        <a:spcBef>
          <a:spcPts val="999"/>
        </a:spcBef>
        <a:buFont typeface="Wingdings 2" pitchFamily="18" charset="2"/>
        <a:buChar char="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251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5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2022/3/16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0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5" r:id="rId12"/>
    <p:sldLayoutId id="2147483906" r:id="rId13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" y="154901"/>
            <a:ext cx="12228432" cy="634083"/>
          </a:xfrm>
        </p:spPr>
        <p:txBody>
          <a:bodyPr>
            <a:no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Handover Scheme for Service Continuity in VMR-aided Hierarchical Federated Learning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0077-D795-405F-B2E9-EB8BBEC332A5}" type="datetime1">
              <a:rPr lang="en-US"/>
              <a:t>3/16/2022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/>
              <p:nvPr/>
            </p:nvSpPr>
            <p:spPr>
              <a:xfrm>
                <a:off x="117106" y="1170718"/>
                <a:ext cx="5978894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VRMs serve as the second aggregator in the two-tier hierarchical federated learning architecture: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700" b="1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700" b="1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sup>
                    </m:sSubSup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𝜶</m:t>
                    </m:r>
                    <m:f>
                      <m:fPr>
                        <m:ctrlPr>
                          <a:rPr lang="en-US" sz="7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𝝏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𝝏</m:t>
                        </m:r>
                        <m:sSubSup>
                          <m:sSubSupPr>
                            <m:ctrlPr>
                              <a:rPr lang="en-US" sz="7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𝒊𝒋</m:t>
                            </m:r>
                          </m:sub>
                          <m:sup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sup>
                        </m:sSubSup>
                      </m:den>
                    </m:f>
                    <m:r>
                      <a:rPr lang="en-US" sz="110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layer: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---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VMRs, one </a:t>
                </a:r>
                <a:r>
                  <a:rPr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(global) 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relay aggregations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6" y="1170718"/>
                <a:ext cx="5978894" cy="1154162"/>
              </a:xfrm>
              <a:prstGeom prst="rect">
                <a:avLst/>
              </a:prstGeom>
              <a:blipFill>
                <a:blip r:embed="rId2"/>
                <a:stretch>
                  <a:fillRect l="-306" t="-1058" b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4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 descr="图形用户界面&#10;&#10;描述已自动生成">
            <a:extLst>
              <a:ext uri="{FF2B5EF4-FFF2-40B4-BE49-F238E27FC236}">
                <a16:creationId xmlns:a16="http://schemas.microsoft.com/office/drawing/2014/main" id="{BBF4D031-8D53-4D5F-89E1-E56302251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62" y="2820101"/>
            <a:ext cx="5409890" cy="261453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561472" y="2594118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55932" y="2227089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C240B7AE-FA45-48B0-B4DE-7A5DDC945E47}"/>
              </a:ext>
            </a:extLst>
          </p:cNvPr>
          <p:cNvSpPr txBox="1"/>
          <p:nvPr/>
        </p:nvSpPr>
        <p:spPr>
          <a:xfrm>
            <a:off x="6075140" y="3336581"/>
            <a:ext cx="58788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VMR to finish </a:t>
            </a: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elay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) UE iterations left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VMR to finish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 iterations in next round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EB99D65-39DE-4D8E-9D69-AA4197A49B30}"/>
              </a:ext>
            </a:extLst>
          </p:cNvPr>
          <p:cNvSpPr txBox="1"/>
          <p:nvPr/>
        </p:nvSpPr>
        <p:spPr>
          <a:xfrm>
            <a:off x="6069076" y="4126670"/>
            <a:ext cx="58056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&gt;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no handover</a:t>
            </a:r>
          </a:p>
          <a:p>
            <a:pPr marL="228600" indent="-228600">
              <a:buFontTx/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handover after relay aggregation is finished in this round, VMR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send local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finish the rest.</a:t>
            </a:r>
          </a:p>
          <a:p>
            <a:pPr marL="228600" indent="-228600"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t_1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VMR </a:t>
            </a:r>
            <a:r>
              <a:rPr lang="en-US" sz="1200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force an aggregation and handover to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then it does what is in d)</a:t>
            </a:r>
            <a:endParaRPr lang="en-US" sz="12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30996" y="842592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064144" y="1191248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_remain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064144" y="2162088"/>
            <a:ext cx="5978894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,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UEs and the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064144" y="1191248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6C50DFB-E0EF-4356-8C73-8E9EF22771D1}"/>
              </a:ext>
            </a:extLst>
          </p:cNvPr>
          <p:cNvSpPr txBox="1"/>
          <p:nvPr/>
        </p:nvSpPr>
        <p:spPr>
          <a:xfrm>
            <a:off x="5765078" y="2990451"/>
            <a:ext cx="61096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T_1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sz="1200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7825CD1-C8A6-4F7F-8AD6-6A31BA1880DF}"/>
              </a:ext>
            </a:extLst>
          </p:cNvPr>
          <p:cNvSpPr/>
          <p:nvPr/>
        </p:nvSpPr>
        <p:spPr>
          <a:xfrm>
            <a:off x="6040594" y="3318622"/>
            <a:ext cx="5894731" cy="18237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117106" y="5434640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148963" y="5804940"/>
            <a:ext cx="3169272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T_1, T_2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t_1, t_2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need to upload to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as handover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3350092" y="5814936"/>
            <a:ext cx="2125934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 The choice of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5558853" y="5238173"/>
            <a:ext cx="64841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5507884" y="5795678"/>
            <a:ext cx="6684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</p:spTree>
    <p:extLst>
      <p:ext uri="{BB962C8B-B14F-4D97-AF65-F5344CB8AC3E}">
        <p14:creationId xmlns:p14="http://schemas.microsoft.com/office/powerpoint/2010/main" val="1782287374"/>
      </p:ext>
    </p:extLst>
  </p:cSld>
  <p:clrMapOvr>
    <a:masterClrMapping/>
  </p:clrMapOvr>
</p:sld>
</file>

<file path=ppt/theme/theme1.xml><?xml version="1.0" encoding="utf-8"?>
<a:theme xmlns:a="http://schemas.openxmlformats.org/drawingml/2006/main" name="XR Simulation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XR Simulation" id="{82999095-3E13-4A01-A4F3-78C82C613142}" vid="{F18BA4B9-A00F-492A-84AF-A81E46C930C4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XR Simul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4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XR Simulation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C8B9D4742BFB49B26D0BA2DD6AE53A" ma:contentTypeVersion="12" ma:contentTypeDescription="Create a new document." ma:contentTypeScope="" ma:versionID="ef177fd377a7f7a4f269c61837ae69f2">
  <xsd:schema xmlns:xsd="http://www.w3.org/2001/XMLSchema" xmlns:xs="http://www.w3.org/2001/XMLSchema" xmlns:p="http://schemas.microsoft.com/office/2006/metadata/properties" xmlns:ns2="fed6b700-95b7-4bcd-9420-776afa9d3ef7" xmlns:ns3="55d979c1-5249-49b1-9d13-48b77d465bf7" targetNamespace="http://schemas.microsoft.com/office/2006/metadata/properties" ma:root="true" ma:fieldsID="6614d69d44aa2745d8a4e4ee28e5dffa" ns2:_="" ns3:_="">
    <xsd:import namespace="fed6b700-95b7-4bcd-9420-776afa9d3ef7"/>
    <xsd:import namespace="55d979c1-5249-49b1-9d13-48b77d465b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6b700-95b7-4bcd-9420-776afa9d3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979c1-5249-49b1-9d13-48b77d465b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2A9A88-2874-4F97-9189-22E116BDB942}">
  <ds:schemaRefs>
    <ds:schemaRef ds:uri="55d979c1-5249-49b1-9d13-48b77d465bf7"/>
    <ds:schemaRef ds:uri="fed6b700-95b7-4bcd-9420-776afa9d3ef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38299FE-1751-4685-BB8D-D87855EA8328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55d979c1-5249-49b1-9d13-48b77d465bf7"/>
    <ds:schemaRef ds:uri="fed6b700-95b7-4bcd-9420-776afa9d3ef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06E36D1-E37C-4E1A-83FA-B92DFDA7EF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XR Simulation</Template>
  <TotalTime>589</TotalTime>
  <Words>473</Words>
  <Application>Microsoft Office PowerPoint</Application>
  <PresentationFormat>宽屏</PresentationFormat>
  <Paragraphs>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7" baseType="lpstr">
      <vt:lpstr>等线</vt:lpstr>
      <vt:lpstr>ＭＳ Ｐゴシック</vt:lpstr>
      <vt:lpstr>宋体</vt:lpstr>
      <vt:lpstr>SST</vt:lpstr>
      <vt:lpstr>SST Japanese Pro Regular</vt:lpstr>
      <vt:lpstr>Arial</vt:lpstr>
      <vt:lpstr>Calibri</vt:lpstr>
      <vt:lpstr>Calibri Light</vt:lpstr>
      <vt:lpstr>Cambria Math</vt:lpstr>
      <vt:lpstr>Times New Roman</vt:lpstr>
      <vt:lpstr>Wingdings 2</vt:lpstr>
      <vt:lpstr>XR Simulation</vt:lpstr>
      <vt:lpstr>HDOfficeLightV0</vt:lpstr>
      <vt:lpstr>1_XR Simulation</vt:lpstr>
      <vt:lpstr>1_HDOfficeLightV0</vt:lpstr>
      <vt:lpstr>3_XR Simulation</vt:lpstr>
      <vt:lpstr>A Handover Scheme for Service Continuity in VMR-aided Hierarchical Federated 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Timeline_v3_20200413</dc:title>
  <dc:creator>Liu, Min</dc:creator>
  <cp:lastModifiedBy>Zheng, Ce</cp:lastModifiedBy>
  <cp:revision>230</cp:revision>
  <dcterms:created xsi:type="dcterms:W3CDTF">2020-08-05T02:57:46Z</dcterms:created>
  <dcterms:modified xsi:type="dcterms:W3CDTF">2022-03-15T19:18:34Z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0x010100FDC8B9D4742BFB49B26D0BA2DD6AE53A</vt:lpwstr>
  </property>
</Properties>
</file>